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1"/>
  </p:notesMasterIdLst>
  <p:sldIdLst>
    <p:sldId id="3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95AA2B5-A8CA-4749-9F2E-BE7B9ED5A23E}">
          <p14:sldIdLst>
            <p14:sldId id="387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829BE-D08C-4913-A824-AA66223DE66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10EE4-FF79-42B1-AA6F-D39FEEEEB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80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EA3C98-EA74-4A1B-909C-461A8AA545CC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671763" y="601663"/>
            <a:ext cx="5349875" cy="3009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75165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081358-6252-4353-A9AA-FC66A29F5A69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671763" y="601663"/>
            <a:ext cx="5349875" cy="3009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33489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A510D7-3412-41BE-ADAA-2AB35660FCD8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671763" y="601663"/>
            <a:ext cx="5349875" cy="3009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194913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1320800" y="1017589"/>
            <a:ext cx="9571567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>
          <a:xfrm>
            <a:off x="1320801" y="1009651"/>
            <a:ext cx="9573684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1026586" y="701676"/>
            <a:ext cx="755649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10567723" y="654844"/>
            <a:ext cx="566738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5" y="1794935"/>
            <a:ext cx="7631291" cy="1828090"/>
          </a:xfrm>
        </p:spPr>
        <p:txBody>
          <a:bodyPr anchor="b">
            <a:normAutofit/>
          </a:bodyPr>
          <a:lstStyle>
            <a:lvl1pPr>
              <a:defRPr sz="4785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6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85" y="5357814"/>
            <a:ext cx="1619250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6333" y="5357814"/>
            <a:ext cx="6711951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4634" y="5357814"/>
            <a:ext cx="738718" cy="365125"/>
          </a:xfrm>
        </p:spPr>
        <p:txBody>
          <a:bodyPr/>
          <a:lstStyle>
            <a:lvl1pPr algn="ctr">
              <a:defRPr/>
            </a:lvl1pPr>
          </a:lstStyle>
          <a:p>
            <a:pPr defTabSz="781263">
              <a:defRPr/>
            </a:pPr>
            <a:fld id="{38F2748A-15AE-46BF-B881-23C10C483F8C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18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0310344F-EAED-45E4-BB65-1D32BCFD3F6F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0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3" y="925691"/>
            <a:ext cx="1907822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8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115E4521-CBD2-4E81-8267-935785025E9B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88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EC69BE12-8FA1-4358-83D0-681F560C128E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8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1DC1AB8F-2DC9-42D8-942A-ECFA042C8969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40" y="2239430"/>
            <a:ext cx="8338725" cy="1362075"/>
          </a:xfrm>
        </p:spPr>
        <p:txBody>
          <a:bodyPr anchor="b"/>
          <a:lstStyle>
            <a:lvl1pPr algn="ctr">
              <a:defRPr sz="4016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2" cy="1309511"/>
          </a:xfrm>
        </p:spPr>
        <p:txBody>
          <a:bodyPr/>
          <a:lstStyle>
            <a:lvl1pPr marL="0" indent="0" algn="ctr">
              <a:buNone/>
              <a:defRPr sz="1965">
                <a:solidFill>
                  <a:schemeClr val="tx2"/>
                </a:solidFill>
              </a:defRPr>
            </a:lvl1pPr>
            <a:lvl2pPr marL="456961" indent="0">
              <a:buNone/>
              <a:defRPr sz="1794">
                <a:solidFill>
                  <a:schemeClr val="tx1">
                    <a:tint val="75000"/>
                  </a:schemeClr>
                </a:solidFill>
              </a:defRPr>
            </a:lvl2pPr>
            <a:lvl3pPr marL="913922" indent="0">
              <a:buNone/>
              <a:defRPr sz="1623">
                <a:solidFill>
                  <a:schemeClr val="tx1">
                    <a:tint val="75000"/>
                  </a:schemeClr>
                </a:solidFill>
              </a:defRPr>
            </a:lvl3pPr>
            <a:lvl4pPr marL="1370883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4pPr>
            <a:lvl5pPr marL="1827844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5pPr>
            <a:lvl6pPr marL="2284805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6pPr>
            <a:lvl7pPr marL="2741765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7pPr>
            <a:lvl8pPr marL="3198727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8pPr>
            <a:lvl9pPr marL="3655687" indent="0">
              <a:buNone/>
              <a:defRPr sz="13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103DED2C-7EDA-49A9-978B-3C4E39D54C8A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2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E1EEBDF7-4F0C-4033-892E-2F717067E6AD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2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1965" b="1">
                <a:solidFill>
                  <a:schemeClr val="tx2"/>
                </a:solidFill>
              </a:defRPr>
            </a:lvl1pPr>
            <a:lvl2pPr marL="456961" indent="0">
              <a:buNone/>
              <a:defRPr sz="1965" b="1"/>
            </a:lvl2pPr>
            <a:lvl3pPr marL="913922" indent="0">
              <a:buNone/>
              <a:defRPr sz="1794" b="1"/>
            </a:lvl3pPr>
            <a:lvl4pPr marL="1370883" indent="0">
              <a:buNone/>
              <a:defRPr sz="1623" b="1"/>
            </a:lvl4pPr>
            <a:lvl5pPr marL="1827844" indent="0">
              <a:buNone/>
              <a:defRPr sz="1623" b="1"/>
            </a:lvl5pPr>
            <a:lvl6pPr marL="2284805" indent="0">
              <a:buNone/>
              <a:defRPr sz="1623" b="1"/>
            </a:lvl6pPr>
            <a:lvl7pPr marL="2741765" indent="0">
              <a:buNone/>
              <a:defRPr sz="1623" b="1"/>
            </a:lvl7pPr>
            <a:lvl8pPr marL="3198727" indent="0">
              <a:buNone/>
              <a:defRPr sz="1623" b="1"/>
            </a:lvl8pPr>
            <a:lvl9pPr marL="3655687" indent="0">
              <a:buNone/>
              <a:defRPr sz="16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1965" b="1">
                <a:solidFill>
                  <a:schemeClr val="tx2"/>
                </a:solidFill>
              </a:defRPr>
            </a:lvl1pPr>
            <a:lvl2pPr marL="456961" indent="0">
              <a:buNone/>
              <a:defRPr sz="1965" b="1"/>
            </a:lvl2pPr>
            <a:lvl3pPr marL="913922" indent="0">
              <a:buNone/>
              <a:defRPr sz="1794" b="1"/>
            </a:lvl3pPr>
            <a:lvl4pPr marL="1370883" indent="0">
              <a:buNone/>
              <a:defRPr sz="1623" b="1"/>
            </a:lvl4pPr>
            <a:lvl5pPr marL="1827844" indent="0">
              <a:buNone/>
              <a:defRPr sz="1623" b="1"/>
            </a:lvl5pPr>
            <a:lvl6pPr marL="2284805" indent="0">
              <a:buNone/>
              <a:defRPr sz="1623" b="1"/>
            </a:lvl6pPr>
            <a:lvl7pPr marL="2741765" indent="0">
              <a:buNone/>
              <a:defRPr sz="1623" b="1"/>
            </a:lvl7pPr>
            <a:lvl8pPr marL="3198727" indent="0">
              <a:buNone/>
              <a:defRPr sz="1623" b="1"/>
            </a:lvl8pPr>
            <a:lvl9pPr marL="3655687" indent="0">
              <a:buNone/>
              <a:defRPr sz="16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9D3116A3-87F2-44E8-8BA2-237A9F509BD6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04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535E2EDD-51B5-4395-97F3-05CC6028D20F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4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3C9D3E8F-44D1-4D93-8AEE-7732A7C3E6E5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60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842904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" name="Rectangle 15"/>
          <p:cNvSpPr/>
          <p:nvPr/>
        </p:nvSpPr>
        <p:spPr>
          <a:xfrm rot="60000">
            <a:off x="5958418" y="604838"/>
            <a:ext cx="505248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Rectangle 16"/>
          <p:cNvSpPr/>
          <p:nvPr/>
        </p:nvSpPr>
        <p:spPr>
          <a:xfrm rot="60000">
            <a:off x="5962651" y="603250"/>
            <a:ext cx="5050366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Rectangle 12"/>
          <p:cNvSpPr/>
          <p:nvPr/>
        </p:nvSpPr>
        <p:spPr>
          <a:xfrm rot="21540000">
            <a:off x="999067" y="576264"/>
            <a:ext cx="5052485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13"/>
          <p:cNvSpPr/>
          <p:nvPr/>
        </p:nvSpPr>
        <p:spPr>
          <a:xfrm rot="21540000">
            <a:off x="999067" y="576264"/>
            <a:ext cx="5052485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3162300" y="293689"/>
            <a:ext cx="755651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467990" y="238919"/>
            <a:ext cx="566738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392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9" y="1150994"/>
            <a:ext cx="4027722" cy="4625489"/>
          </a:xfrm>
        </p:spPr>
        <p:txBody>
          <a:bodyPr anchor="ctr"/>
          <a:lstStyle>
            <a:lvl1pPr>
              <a:defRPr sz="2221"/>
            </a:lvl1pPr>
            <a:lvl2pPr>
              <a:defRPr sz="1965"/>
            </a:lvl2pPr>
            <a:lvl3pPr>
              <a:defRPr sz="1794"/>
            </a:lvl3pPr>
            <a:lvl4pPr>
              <a:defRPr sz="1623"/>
            </a:lvl4pPr>
            <a:lvl5pPr>
              <a:defRPr sz="1367"/>
            </a:lvl5pPr>
            <a:lvl6pPr>
              <a:defRPr sz="1965"/>
            </a:lvl6pPr>
            <a:lvl7pPr>
              <a:defRPr sz="1965"/>
            </a:lvl7pPr>
            <a:lvl8pPr>
              <a:defRPr sz="1965"/>
            </a:lvl8pPr>
            <a:lvl9pPr>
              <a:defRPr sz="196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5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23"/>
            </a:lvl1pPr>
            <a:lvl2pPr marL="456961" indent="0">
              <a:buNone/>
              <a:defRPr sz="1196"/>
            </a:lvl2pPr>
            <a:lvl3pPr marL="913922" indent="0">
              <a:buNone/>
              <a:defRPr sz="1025"/>
            </a:lvl3pPr>
            <a:lvl4pPr marL="1370883" indent="0">
              <a:buNone/>
              <a:defRPr sz="940"/>
            </a:lvl4pPr>
            <a:lvl5pPr marL="1827844" indent="0">
              <a:buNone/>
              <a:defRPr sz="940"/>
            </a:lvl5pPr>
            <a:lvl6pPr marL="2284805" indent="0">
              <a:buNone/>
              <a:defRPr sz="940"/>
            </a:lvl6pPr>
            <a:lvl7pPr marL="2741765" indent="0">
              <a:buNone/>
              <a:defRPr sz="940"/>
            </a:lvl7pPr>
            <a:lvl8pPr marL="3198727" indent="0">
              <a:buNone/>
              <a:defRPr sz="940"/>
            </a:lvl8pPr>
            <a:lvl9pPr marL="3655687" indent="0">
              <a:buNone/>
              <a:defRPr sz="94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6084" y="5886451"/>
            <a:ext cx="1617134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1219201" y="5829301"/>
            <a:ext cx="4696884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7453" y="5897564"/>
            <a:ext cx="738715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C1B0C178-A670-4EB3-B1CA-7177FFEB4F5D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0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842904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>
          <a:xfrm rot="21540000">
            <a:off x="999067" y="576264"/>
            <a:ext cx="5052485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 rot="21540000">
            <a:off x="992718" y="576264"/>
            <a:ext cx="505248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Rectangle 28"/>
          <p:cNvSpPr/>
          <p:nvPr/>
        </p:nvSpPr>
        <p:spPr>
          <a:xfrm rot="60000">
            <a:off x="5958418" y="604838"/>
            <a:ext cx="505248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29"/>
          <p:cNvSpPr/>
          <p:nvPr/>
        </p:nvSpPr>
        <p:spPr>
          <a:xfrm rot="60000">
            <a:off x="5952067" y="603250"/>
            <a:ext cx="505248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3162300" y="293689"/>
            <a:ext cx="755651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467990" y="238919"/>
            <a:ext cx="566738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392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8" y="1207273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392"/>
            </a:lvl1pPr>
            <a:lvl2pPr marL="456961" indent="0">
              <a:buNone/>
              <a:defRPr sz="2820"/>
            </a:lvl2pPr>
            <a:lvl3pPr marL="913922" indent="0">
              <a:buNone/>
              <a:defRPr sz="2392"/>
            </a:lvl3pPr>
            <a:lvl4pPr marL="1370883" indent="0">
              <a:buNone/>
              <a:defRPr sz="1965"/>
            </a:lvl4pPr>
            <a:lvl5pPr marL="1827844" indent="0">
              <a:buNone/>
              <a:defRPr sz="1965"/>
            </a:lvl5pPr>
            <a:lvl6pPr marL="2284805" indent="0">
              <a:buNone/>
              <a:defRPr sz="1965"/>
            </a:lvl6pPr>
            <a:lvl7pPr marL="2741765" indent="0">
              <a:buNone/>
              <a:defRPr sz="1965"/>
            </a:lvl7pPr>
            <a:lvl8pPr marL="3198727" indent="0">
              <a:buNone/>
              <a:defRPr sz="1965"/>
            </a:lvl8pPr>
            <a:lvl9pPr marL="3655687" indent="0">
              <a:buNone/>
              <a:defRPr sz="1965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3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23"/>
            </a:lvl1pPr>
            <a:lvl2pPr marL="456961" indent="0">
              <a:buNone/>
              <a:defRPr sz="1196"/>
            </a:lvl2pPr>
            <a:lvl3pPr marL="913922" indent="0">
              <a:buNone/>
              <a:defRPr sz="1025"/>
            </a:lvl3pPr>
            <a:lvl4pPr marL="1370883" indent="0">
              <a:buNone/>
              <a:defRPr sz="940"/>
            </a:lvl4pPr>
            <a:lvl5pPr marL="1827844" indent="0">
              <a:buNone/>
              <a:defRPr sz="940"/>
            </a:lvl5pPr>
            <a:lvl6pPr marL="2284805" indent="0">
              <a:buNone/>
              <a:defRPr sz="940"/>
            </a:lvl6pPr>
            <a:lvl7pPr marL="2741765" indent="0">
              <a:buNone/>
              <a:defRPr sz="940"/>
            </a:lvl7pPr>
            <a:lvl8pPr marL="3198727" indent="0">
              <a:buNone/>
              <a:defRPr sz="940"/>
            </a:lvl8pPr>
            <a:lvl9pPr marL="3655687" indent="0">
              <a:buNone/>
              <a:defRPr sz="94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0319" y="5888039"/>
            <a:ext cx="1619250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1219200" y="5830889"/>
            <a:ext cx="4425951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3801" y="5900739"/>
            <a:ext cx="738718" cy="365125"/>
          </a:xfrm>
        </p:spPr>
        <p:txBody>
          <a:bodyPr/>
          <a:lstStyle>
            <a:lvl1pPr>
              <a:defRPr/>
            </a:lvl1pPr>
          </a:lstStyle>
          <a:p>
            <a:pPr defTabSz="781263">
              <a:defRPr/>
            </a:pPr>
            <a:fld id="{E48983C1-0771-4358-91BD-AB4EC07661E1}" type="slidenum">
              <a:rPr lang="ru-RU" smtClean="0">
                <a:solidFill>
                  <a:srgbClr val="465E9C"/>
                </a:solidFill>
              </a:rPr>
              <a:pPr defTabSz="781263"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0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781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3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2" y="6069331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5784" y="574675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5784" y="576263"/>
            <a:ext cx="102616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6" tIns="45698" rIns="91396" bIns="45698" anchor="ctr"/>
          <a:lstStyle/>
          <a:p>
            <a:pPr marL="0" marR="0" lvl="0" indent="0" algn="ctr" defTabSz="781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38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26019" y="273051"/>
            <a:ext cx="755649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10914857" y="203994"/>
            <a:ext cx="566738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460501" y="817564"/>
            <a:ext cx="9285818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6967" tIns="53483" rIns="106967" bIns="534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51568" y="2119314"/>
            <a:ext cx="8261351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6967" tIns="53483" rIns="106967" bIns="534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367" y="5808664"/>
            <a:ext cx="1617134" cy="365125"/>
          </a:xfrm>
          <a:prstGeom prst="rect">
            <a:avLst/>
          </a:prstGeom>
        </p:spPr>
        <p:txBody>
          <a:bodyPr vert="horz" lIns="106967" tIns="53483" rIns="106967" bIns="53483" rtlCol="0" anchor="ctr"/>
          <a:lstStyle>
            <a:lvl1pPr algn="r">
              <a:defRPr sz="1196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defTabSz="781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1" y="5808664"/>
            <a:ext cx="7387167" cy="365125"/>
          </a:xfrm>
          <a:prstGeom prst="rect">
            <a:avLst/>
          </a:prstGeom>
        </p:spPr>
        <p:txBody>
          <a:bodyPr vert="horz" lIns="106967" tIns="53483" rIns="106967" bIns="53483" rtlCol="0" anchor="ctr"/>
          <a:lstStyle>
            <a:lvl1pPr algn="l">
              <a:defRPr sz="1367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defTabSz="781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7733" y="5808664"/>
            <a:ext cx="738718" cy="365125"/>
          </a:xfrm>
          <a:prstGeom prst="rect">
            <a:avLst/>
          </a:prstGeom>
        </p:spPr>
        <p:txBody>
          <a:bodyPr vert="horz" lIns="106967" tIns="53483" rIns="106967" bIns="53483" rtlCol="0" anchor="ctr"/>
          <a:lstStyle>
            <a:lvl1pPr algn="r">
              <a:defRPr sz="1367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defTabSz="781263" fontAlgn="base">
              <a:spcBef>
                <a:spcPct val="0"/>
              </a:spcBef>
              <a:spcAft>
                <a:spcPct val="0"/>
              </a:spcAft>
              <a:defRPr/>
            </a:pPr>
            <a:fld id="{D2475EB2-E0AD-4AFE-AAC0-E6AE008ED9F9}" type="slidenum">
              <a:rPr lang="ru-RU" smtClean="0">
                <a:solidFill>
                  <a:srgbClr val="465E9C"/>
                </a:solidFill>
              </a:rPr>
              <a:pPr defTabSz="781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7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35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357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357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357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357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2907" indent="-27290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392" kern="1200">
          <a:solidFill>
            <a:schemeClr val="tx1"/>
          </a:solidFill>
          <a:latin typeface="+mn-lt"/>
          <a:ea typeface="+mn-ea"/>
          <a:cs typeface="+mn-cs"/>
        </a:defRPr>
      </a:lvl1pPr>
      <a:lvl2pPr marL="639429" indent="-27290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21" kern="1200">
          <a:solidFill>
            <a:schemeClr val="tx1"/>
          </a:solidFill>
          <a:latin typeface="+mn-lt"/>
          <a:ea typeface="+mn-ea"/>
          <a:cs typeface="+mn-cs"/>
        </a:defRPr>
      </a:lvl2pPr>
      <a:lvl3pPr marL="913922" indent="-2284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965" kern="1200">
          <a:solidFill>
            <a:schemeClr val="tx1"/>
          </a:solidFill>
          <a:latin typeface="+mn-lt"/>
          <a:ea typeface="+mn-ea"/>
          <a:cs typeface="+mn-cs"/>
        </a:defRPr>
      </a:lvl3pPr>
      <a:lvl4pPr marL="1278856" indent="-2284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3790" indent="-2284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23" kern="1200">
          <a:solidFill>
            <a:schemeClr val="tx1"/>
          </a:solidFill>
          <a:latin typeface="+mn-lt"/>
          <a:ea typeface="+mn-ea"/>
          <a:cs typeface="+mn-cs"/>
        </a:defRPr>
      </a:lvl5pPr>
      <a:lvl6pPr marL="2010628" indent="-228480" algn="l" defTabSz="913922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23" kern="1200">
          <a:solidFill>
            <a:schemeClr val="tx1"/>
          </a:solidFill>
          <a:latin typeface="+mn-lt"/>
          <a:ea typeface="+mn-ea"/>
          <a:cs typeface="+mn-cs"/>
        </a:defRPr>
      </a:lvl6pPr>
      <a:lvl7pPr marL="2376197" indent="-228480" algn="l" defTabSz="913922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23" kern="1200">
          <a:solidFill>
            <a:schemeClr val="tx1"/>
          </a:solidFill>
          <a:latin typeface="+mn-lt"/>
          <a:ea typeface="+mn-ea"/>
          <a:cs typeface="+mn-cs"/>
        </a:defRPr>
      </a:lvl7pPr>
      <a:lvl8pPr marL="2741765" indent="-228480" algn="l" defTabSz="913922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23" kern="1200">
          <a:solidFill>
            <a:schemeClr val="tx1"/>
          </a:solidFill>
          <a:latin typeface="+mn-lt"/>
          <a:ea typeface="+mn-ea"/>
          <a:cs typeface="+mn-cs"/>
        </a:defRPr>
      </a:lvl8pPr>
      <a:lvl9pPr marL="3107334" indent="-228480" algn="l" defTabSz="913922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6961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3922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3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7844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84805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41765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98727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55687" algn="l" defTabSz="913922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97819" y="2990850"/>
            <a:ext cx="9298756" cy="3571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5383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/>
            </a:r>
            <a:br>
              <a:rPr lang="ru-RU" altLang="ru-RU" sz="5383" b="1" dirty="0" smtClean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5383" b="1" dirty="0">
                <a:solidFill>
                  <a:prstClr val="black"/>
                </a:solidFill>
                <a:latin typeface="Arial" panose="020B0604020202020204" pitchFamily="34" charset="0"/>
              </a:rPr>
              <a:t/>
            </a:r>
            <a:br>
              <a:rPr lang="ru-RU" altLang="ru-RU" sz="5383" b="1" dirty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49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/>
            </a:r>
            <a:br>
              <a:rPr lang="ru-RU" altLang="ru-RU" sz="4900" b="1" dirty="0" smtClean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44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Творческие </a:t>
            </a:r>
            <a:r>
              <a:rPr lang="ru-RU" altLang="ru-RU" sz="4400" b="1" dirty="0">
                <a:solidFill>
                  <a:prstClr val="black"/>
                </a:solidFill>
                <a:latin typeface="Arial" panose="020B0604020202020204" pitchFamily="34" charset="0"/>
              </a:rPr>
              <a:t>стратегии </a:t>
            </a:r>
            <a:r>
              <a:rPr lang="ru-RU" altLang="ru-RU" sz="44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/>
            </a:r>
            <a:br>
              <a:rPr lang="ru-RU" altLang="ru-RU" sz="4400" b="1" dirty="0" smtClean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44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в </a:t>
            </a:r>
            <a:r>
              <a:rPr lang="ru-RU" altLang="ru-RU" sz="4400" b="1" dirty="0">
                <a:solidFill>
                  <a:prstClr val="black"/>
                </a:solidFill>
                <a:latin typeface="Arial" panose="020B0604020202020204" pitchFamily="34" charset="0"/>
              </a:rPr>
              <a:t>рекламе</a:t>
            </a:r>
            <a:br>
              <a:rPr lang="ru-RU" altLang="ru-RU" sz="4400" b="1" dirty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altLang="ru-RU" sz="4400" b="1" dirty="0">
                <a:solidFill>
                  <a:prstClr val="black"/>
                </a:solidFill>
                <a:latin typeface="Arial" panose="020B0604020202020204" pitchFamily="34" charset="0"/>
              </a:rPr>
              <a:t/>
            </a:r>
            <a:br>
              <a:rPr lang="ru-RU" altLang="ru-RU" sz="4400" b="1" dirty="0">
                <a:solidFill>
                  <a:prstClr val="black"/>
                </a:solidFill>
                <a:latin typeface="Arial" panose="020B0604020202020204" pitchFamily="34" charset="0"/>
              </a:rPr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altLang="ru-RU" sz="4016" b="1" dirty="0">
                <a:latin typeface="+mn-lt"/>
              </a:rPr>
              <a:t/>
            </a:r>
            <a:br>
              <a:rPr lang="ru-RU" altLang="ru-RU" sz="4016" b="1" dirty="0">
                <a:latin typeface="+mn-lt"/>
              </a:rPr>
            </a:br>
            <a:r>
              <a:rPr lang="ru-RU" altLang="ru-RU" sz="4016" b="1" dirty="0">
                <a:latin typeface="+mn-lt"/>
              </a:rPr>
              <a:t/>
            </a:r>
            <a:br>
              <a:rPr lang="ru-RU" altLang="ru-RU" sz="4016" b="1" dirty="0">
                <a:latin typeface="+mn-lt"/>
              </a:rPr>
            </a:br>
            <a:endParaRPr lang="ru-RU" altLang="ru-RU" sz="4016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443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6038" y="609601"/>
            <a:ext cx="8527648" cy="24384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Стратегии рационалистического типа</a:t>
            </a:r>
            <a:b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антиконкурентные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298540" y="2847975"/>
            <a:ext cx="822308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1" tIns="45695" rIns="91391" bIns="45695"/>
          <a:lstStyle/>
          <a:p>
            <a:pPr marL="342702" indent="-342702" defTabSz="781263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kern="0" dirty="0">
                <a:solidFill>
                  <a:prstClr val="black"/>
                </a:solidFill>
                <a:latin typeface="Arial" panose="020B0604020202020204" pitchFamily="34" charset="0"/>
              </a:rPr>
              <a:t>Родовая стратегия</a:t>
            </a:r>
          </a:p>
          <a:p>
            <a:pPr marL="342702" indent="-342702" defTabSz="781263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kern="0" dirty="0">
                <a:solidFill>
                  <a:prstClr val="black"/>
                </a:solidFill>
                <a:latin typeface="Arial" panose="020B0604020202020204" pitchFamily="34" charset="0"/>
              </a:rPr>
              <a:t>Стратегия преимущества</a:t>
            </a:r>
          </a:p>
          <a:p>
            <a:pPr marL="342702" indent="-342702" defTabSz="781263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kern="0" dirty="0">
                <a:solidFill>
                  <a:prstClr val="black"/>
                </a:solidFill>
                <a:latin typeface="Arial" panose="020B0604020202020204" pitchFamily="34" charset="0"/>
              </a:rPr>
              <a:t>УТП</a:t>
            </a:r>
          </a:p>
          <a:p>
            <a:pPr marL="342702" indent="-342702" defTabSz="781263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kern="0" dirty="0">
                <a:solidFill>
                  <a:prstClr val="black"/>
                </a:solidFill>
                <a:latin typeface="Arial" panose="020B0604020202020204" pitchFamily="34" charset="0"/>
              </a:rPr>
              <a:t>Стратегии позиционирования (в узком смысле)</a:t>
            </a:r>
          </a:p>
        </p:txBody>
      </p:sp>
    </p:spTree>
    <p:extLst>
      <p:ext uri="{BB962C8B-B14F-4D97-AF65-F5344CB8AC3E}">
        <p14:creationId xmlns:p14="http://schemas.microsoft.com/office/powerpoint/2010/main" val="3538501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6" y="1741489"/>
            <a:ext cx="9285818" cy="1201737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Родовая стратегия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355810" y="2619376"/>
            <a:ext cx="8197890" cy="3733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588" dirty="0">
                <a:cs typeface="Arial" charset="0"/>
              </a:rPr>
              <a:t>	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предполагает прямолинейное утверждение о товаре или о выгодах от его использования без  явного или скрытого сравнения с конкурентами</a:t>
            </a:r>
          </a:p>
        </p:txBody>
      </p:sp>
    </p:spTree>
    <p:extLst>
      <p:ext uri="{BB962C8B-B14F-4D97-AF65-F5344CB8AC3E}">
        <p14:creationId xmlns:p14="http://schemas.microsoft.com/office/powerpoint/2010/main" val="657561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21992" y="1219200"/>
            <a:ext cx="6852574" cy="860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Родовая стратегия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12735" y="2286000"/>
            <a:ext cx="7157134" cy="3352800"/>
          </a:xfrm>
        </p:spPr>
        <p:txBody>
          <a:bodyPr/>
          <a:lstStyle/>
          <a:p>
            <a:pPr algn="l" eaLnBrk="1" hangingPunct="1"/>
            <a:r>
              <a:rPr lang="ru-RU" altLang="ru-RU" sz="2400" dirty="0" smtClean="0">
                <a:solidFill>
                  <a:schemeClr val="tx1"/>
                </a:solidFill>
              </a:rPr>
              <a:t>Торговая марка представлена как прототип товарной категории.</a:t>
            </a:r>
          </a:p>
          <a:p>
            <a:pPr algn="l" eaLnBrk="1" hangingPunct="1"/>
            <a:r>
              <a:rPr lang="ru-RU" altLang="ru-RU" sz="2400" dirty="0" smtClean="0">
                <a:solidFill>
                  <a:schemeClr val="tx1"/>
                </a:solidFill>
              </a:rPr>
              <a:t>Родовая стратегия ставит в сознании потребителя знак равенства между товарной категорией и ТМ.</a:t>
            </a:r>
          </a:p>
          <a:p>
            <a:pPr algn="l" eaLnBrk="1" hangingPunct="1"/>
            <a:endParaRPr lang="ru-RU" altLang="ru-RU" sz="2400" dirty="0" smtClean="0">
              <a:solidFill>
                <a:schemeClr val="tx1"/>
              </a:solidFill>
            </a:endParaRPr>
          </a:p>
          <a:p>
            <a:pPr algn="l" eaLnBrk="1" hangingPunct="1"/>
            <a:r>
              <a:rPr lang="ru-RU" altLang="ru-RU" sz="2400" dirty="0" smtClean="0">
                <a:solidFill>
                  <a:schemeClr val="tx1"/>
                </a:solidFill>
              </a:rPr>
              <a:t>В случае успеха – эффект </a:t>
            </a:r>
            <a:r>
              <a:rPr lang="en-US" altLang="ru-RU" sz="2400" dirty="0" smtClean="0">
                <a:solidFill>
                  <a:schemeClr val="tx1"/>
                </a:solidFill>
              </a:rPr>
              <a:t>Top of mind</a:t>
            </a:r>
            <a:r>
              <a:rPr lang="ru-RU" altLang="ru-RU" sz="2400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009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17626" y="1122364"/>
            <a:ext cx="9285818" cy="1201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Эффективность стратегии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972734" y="2528889"/>
            <a:ext cx="8261351" cy="3603625"/>
          </a:xfrm>
        </p:spPr>
        <p:txBody>
          <a:bodyPr rtlCol="0">
            <a:normAutofit/>
          </a:bodyPr>
          <a:lstStyle/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условиях монополии или безусловного доминирования рекламируемой марки на рынке. </a:t>
            </a:r>
          </a:p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выходе на рынок, где предлагаемая товарная категория является.</a:t>
            </a:r>
          </a:p>
        </p:txBody>
      </p:sp>
    </p:spTree>
    <p:extLst>
      <p:ext uri="{BB962C8B-B14F-4D97-AF65-F5344CB8AC3E}">
        <p14:creationId xmlns:p14="http://schemas.microsoft.com/office/powerpoint/2010/main" val="3430757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181100" y="1438275"/>
            <a:ext cx="10048875" cy="5486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3588" b="1" dirty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2800" b="1" dirty="0">
                <a:cs typeface="Arial" charset="0"/>
              </a:rPr>
              <a:t>Условие родовой стратегии</a:t>
            </a:r>
            <a:r>
              <a:rPr lang="ru-RU" altLang="ru-RU" sz="2800" dirty="0">
                <a:cs typeface="Arial" charset="0"/>
              </a:rPr>
              <a:t> –</a:t>
            </a:r>
          </a:p>
          <a:p>
            <a:pPr eaLnBrk="1" hangingPunct="1">
              <a:buFontTx/>
              <a:buNone/>
            </a:pPr>
            <a:r>
              <a:rPr lang="ru-RU" altLang="ru-RU" sz="2800" dirty="0">
                <a:cs typeface="Arial" charset="0"/>
              </a:rPr>
              <a:t> 	в сознании потребителей рекламируемая марка должна стать синонимом целой товарной категории или её наиболее типичным, эталонным представителем.</a:t>
            </a:r>
          </a:p>
        </p:txBody>
      </p:sp>
    </p:spTree>
    <p:extLst>
      <p:ext uri="{BB962C8B-B14F-4D97-AF65-F5344CB8AC3E}">
        <p14:creationId xmlns:p14="http://schemas.microsoft.com/office/powerpoint/2010/main" val="591473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41606" y="2657475"/>
            <a:ext cx="8223089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Примеры родовой стратегии</a:t>
            </a:r>
          </a:p>
        </p:txBody>
      </p:sp>
    </p:spTree>
    <p:extLst>
      <p:ext uri="{BB962C8B-B14F-4D97-AF65-F5344CB8AC3E}">
        <p14:creationId xmlns:p14="http://schemas.microsoft.com/office/powerpoint/2010/main" val="2073445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552575" y="1447800"/>
            <a:ext cx="3477471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20" dirty="0">
                <a:cs typeface="Arial" charset="0"/>
              </a:rPr>
              <a:t>	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Нурофен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 Направленное действие против боли», констатация факта, просто утверждение о товаре.</a:t>
            </a:r>
          </a:p>
        </p:txBody>
      </p:sp>
      <p:pic>
        <p:nvPicPr>
          <p:cNvPr id="19459" name="Picture 4" descr="Scan-111003-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694" y="85725"/>
            <a:ext cx="4591816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555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970618" y="2024064"/>
            <a:ext cx="8261351" cy="36036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Эффералган УПСА.</a:t>
            </a:r>
          </a:p>
          <a:p>
            <a:pPr algn="ctr" eaLnBrk="1" hangingPunct="1">
              <a:buFontTx/>
              <a:buNone/>
            </a:pPr>
            <a:endParaRPr lang="ru-RU" alt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Слоган:</a:t>
            </a:r>
          </a:p>
          <a:p>
            <a:pPr algn="ctr" eaLnBrk="1" hangingPunct="1">
              <a:buFontTx/>
              <a:buNone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Живите без боли!</a:t>
            </a:r>
          </a:p>
        </p:txBody>
      </p:sp>
    </p:spTree>
    <p:extLst>
      <p:ext uri="{BB962C8B-B14F-4D97-AF65-F5344CB8AC3E}">
        <p14:creationId xmlns:p14="http://schemas.microsoft.com/office/powerpoint/2010/main" val="18082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13030" y="1474788"/>
            <a:ext cx="8223089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charset="0"/>
                <a:cs typeface="Arial" charset="0"/>
              </a:rPr>
              <a:t>Стратегия преимущества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543175" y="2617788"/>
            <a:ext cx="7572375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утверждение превосходства товара </a:t>
            </a: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торгового 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предложения фирмы по сравнению с конкурентами </a:t>
            </a:r>
          </a:p>
        </p:txBody>
      </p:sp>
    </p:spTree>
    <p:extLst>
      <p:ext uri="{BB962C8B-B14F-4D97-AF65-F5344CB8AC3E}">
        <p14:creationId xmlns:p14="http://schemas.microsoft.com/office/powerpoint/2010/main" val="1637092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136554" y="1771650"/>
            <a:ext cx="7385553" cy="4953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превосходство не принципиальное, лишь дополняет утверждение родового характера о товаре</a:t>
            </a: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улучшенное качество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калорийный состав продукта, более удобная упаковка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меньшая цена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длительный срок хранения или гарантии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расширенный ассортимент услуг и прочее. </a:t>
            </a:r>
          </a:p>
        </p:txBody>
      </p:sp>
    </p:spTree>
    <p:extLst>
      <p:ext uri="{BB962C8B-B14F-4D97-AF65-F5344CB8AC3E}">
        <p14:creationId xmlns:p14="http://schemas.microsoft.com/office/powerpoint/2010/main" val="3837459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1197" y="1628775"/>
            <a:ext cx="8322077" cy="321945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2800" dirty="0">
                <a:latin typeface="+mn-lt"/>
              </a:rPr>
              <a:t>1</a:t>
            </a:r>
            <a:r>
              <a:rPr lang="ru-RU" altLang="ru-RU" sz="2800" dirty="0" smtClean="0">
                <a:latin typeface="+mn-lt"/>
              </a:rPr>
              <a:t>.Рациональные </a:t>
            </a:r>
            <a:r>
              <a:rPr lang="ru-RU" altLang="ru-RU" sz="2800" dirty="0">
                <a:latin typeface="+mn-lt"/>
              </a:rPr>
              <a:t>стратегии.</a:t>
            </a:r>
            <a:br>
              <a:rPr lang="ru-RU" altLang="ru-RU" sz="2800" dirty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/>
            </a:r>
            <a:br>
              <a:rPr lang="ru-RU" altLang="ru-RU" sz="2800" dirty="0" smtClean="0">
                <a:latin typeface="+mn-lt"/>
              </a:rPr>
            </a:br>
            <a:r>
              <a:rPr lang="ru-RU" altLang="ru-RU" sz="2800" dirty="0" smtClean="0">
                <a:latin typeface="+mn-lt"/>
              </a:rPr>
              <a:t>2. </a:t>
            </a:r>
            <a:r>
              <a:rPr lang="ru-RU" altLang="ru-RU" sz="2800" dirty="0">
                <a:latin typeface="+mn-lt"/>
              </a:rPr>
              <a:t>Проекционные стратегии.</a:t>
            </a:r>
            <a:br>
              <a:rPr lang="ru-RU" altLang="ru-RU" sz="2800" dirty="0">
                <a:latin typeface="+mn-lt"/>
              </a:rPr>
            </a:br>
            <a:r>
              <a:rPr lang="ru-RU" altLang="ru-RU" sz="2800" dirty="0">
                <a:latin typeface="+mn-lt"/>
              </a:rPr>
              <a:t/>
            </a:r>
            <a:br>
              <a:rPr lang="ru-RU" altLang="ru-RU" sz="2800" dirty="0">
                <a:latin typeface="+mn-lt"/>
              </a:rPr>
            </a:br>
            <a:endParaRPr lang="ru-RU" alt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03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6652" y="431800"/>
            <a:ext cx="9136766" cy="17732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Стратегия преимущества</a:t>
            </a:r>
            <a:b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(Модель Х. </a:t>
            </a:r>
            <a:r>
              <a:rPr lang="ru-RU" altLang="ru-RU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Рэнка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37892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15730080"/>
              </p:ext>
            </p:extLst>
          </p:nvPr>
        </p:nvGraphicFramePr>
        <p:xfrm>
          <a:off x="2517434" y="2205038"/>
          <a:ext cx="7233274" cy="3662362"/>
        </p:xfrm>
        <a:graphic>
          <a:graphicData uri="http://schemas.openxmlformats.org/drawingml/2006/table">
            <a:tbl>
              <a:tblPr/>
              <a:tblGrid>
                <a:gridCol w="2858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0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46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68" marR="913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Рекламируемая ТМ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Конкурентные ТМ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3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Положитель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ные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свойства</a:t>
                      </a:r>
                    </a:p>
                  </a:txBody>
                  <a:tcPr marL="91368" marR="913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Усилить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Ослабить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3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Отрицатель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ные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свойства</a:t>
                      </a:r>
                    </a:p>
                  </a:txBody>
                  <a:tcPr marL="91368" marR="913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Ослабить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Усилить</a:t>
                      </a:r>
                    </a:p>
                  </a:txBody>
                  <a:tcPr marL="91368" marR="913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574" name="Text Box 3"/>
          <p:cNvSpPr txBox="1">
            <a:spLocks noChangeArrowheads="1"/>
          </p:cNvSpPr>
          <p:nvPr/>
        </p:nvSpPr>
        <p:spPr bwMode="auto">
          <a:xfrm>
            <a:off x="1894017" y="2203439"/>
            <a:ext cx="4173408" cy="46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1" tIns="45695" rIns="91391" bIns="4569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781263"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z="2392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2821994" y="2743200"/>
            <a:ext cx="1438724" cy="40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1" tIns="45695" rIns="91391" bIns="4569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781263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Свойства</a:t>
            </a: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4260716" y="2433638"/>
            <a:ext cx="837537" cy="40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1" tIns="45695" rIns="91391" bIns="4569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781263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ТМ</a:t>
            </a:r>
          </a:p>
        </p:txBody>
      </p:sp>
    </p:spTree>
    <p:extLst>
      <p:ext uri="{BB962C8B-B14F-4D97-AF65-F5344CB8AC3E}">
        <p14:creationId xmlns:p14="http://schemas.microsoft.com/office/powerpoint/2010/main" val="32064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2622391" y="1790700"/>
            <a:ext cx="7613972" cy="2943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Эффективность стратегии </a:t>
            </a:r>
          </a:p>
          <a:p>
            <a:pPr algn="ctr" eaLnBrk="1" hangingPunct="1">
              <a:buFontTx/>
              <a:buNone/>
            </a:pP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1.при недавно начавшемся освоении рынка </a:t>
            </a:r>
          </a:p>
          <a:p>
            <a:pPr eaLnBrk="1" hangingPunct="1"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при расширении рынка, когда реклама конкурентов строится по типу родовой или отсутствует.</a:t>
            </a:r>
          </a:p>
        </p:txBody>
      </p:sp>
    </p:spTree>
    <p:extLst>
      <p:ext uri="{BB962C8B-B14F-4D97-AF65-F5344CB8AC3E}">
        <p14:creationId xmlns:p14="http://schemas.microsoft.com/office/powerpoint/2010/main" val="2603550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456" y="2438400"/>
            <a:ext cx="8223089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>
                <a:latin typeface="+mn-lt"/>
              </a:rPr>
              <a:t>Примеры стратегии преимущества</a:t>
            </a:r>
          </a:p>
        </p:txBody>
      </p:sp>
    </p:spTree>
    <p:extLst>
      <p:ext uri="{BB962C8B-B14F-4D97-AF65-F5344CB8AC3E}">
        <p14:creationId xmlns:p14="http://schemas.microsoft.com/office/powerpoint/2010/main" val="1408330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9462" y="957262"/>
            <a:ext cx="2588751" cy="495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2392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700" dirty="0">
                <a:latin typeface="Arial" panose="020B0604020202020204" pitchFamily="34" charset="0"/>
                <a:cs typeface="Arial" panose="020B0604020202020204" pitchFamily="34" charset="0"/>
              </a:rPr>
              <a:t>Реклама фирмы </a:t>
            </a:r>
            <a:r>
              <a:rPr lang="en-US" altLang="ru-RU" sz="2700" b="1" dirty="0">
                <a:latin typeface="Arial" panose="020B0604020202020204" pitchFamily="34" charset="0"/>
                <a:cs typeface="Arial" panose="020B0604020202020204" pitchFamily="34" charset="0"/>
              </a:rPr>
              <a:t>CLINIQUE </a:t>
            </a:r>
            <a:r>
              <a:rPr lang="ru-RU" altLang="ru-RU" sz="2700" dirty="0">
                <a:latin typeface="Arial" panose="020B0604020202020204" pitchFamily="34" charset="0"/>
                <a:cs typeface="Arial" panose="020B0604020202020204" pitchFamily="34" charset="0"/>
              </a:rPr>
              <a:t>построена на применении стратегии преимущества.  Товар не обладает УТП, но в то же время имеет свои преимущества.</a:t>
            </a:r>
          </a:p>
        </p:txBody>
      </p:sp>
      <p:pic>
        <p:nvPicPr>
          <p:cNvPr id="26627" name="Picture 4" descr="Scan-111003-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583" y="190500"/>
            <a:ext cx="5324644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17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209" y="1209675"/>
            <a:ext cx="3045589" cy="4800600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Реклама иллюстрирует преимущество принтеров </a:t>
            </a:r>
            <a:r>
              <a:rPr lang="ru-RU" altLang="ru-RU" sz="2400" b="1" dirty="0">
                <a:latin typeface="Arial" charset="0"/>
                <a:cs typeface="Arial" charset="0"/>
              </a:rPr>
              <a:t>«</a:t>
            </a:r>
            <a:r>
              <a:rPr lang="en-US" altLang="ru-RU" sz="2400" b="1" dirty="0">
                <a:latin typeface="Arial" charset="0"/>
                <a:cs typeface="Arial" charset="0"/>
              </a:rPr>
              <a:t>SUMSUNG</a:t>
            </a:r>
            <a:r>
              <a:rPr lang="ru-RU" altLang="ru-RU" sz="2400" b="1" dirty="0">
                <a:latin typeface="Arial" charset="0"/>
                <a:cs typeface="Arial" charset="0"/>
              </a:rPr>
              <a:t>»</a:t>
            </a:r>
            <a:r>
              <a:rPr lang="en-US" altLang="ru-RU" sz="2400" b="1" dirty="0">
                <a:latin typeface="Arial" charset="0"/>
                <a:cs typeface="Arial" charset="0"/>
              </a:rPr>
              <a:t> </a:t>
            </a:r>
            <a:r>
              <a:rPr lang="ru-RU" altLang="ru-RU" sz="2400" dirty="0">
                <a:latin typeface="Arial" charset="0"/>
                <a:cs typeface="Arial" charset="0"/>
              </a:rPr>
              <a:t>по сравнению с остальными, в виду более простого и удобного использования.</a:t>
            </a:r>
          </a:p>
        </p:txBody>
      </p:sp>
      <p:pic>
        <p:nvPicPr>
          <p:cNvPr id="27651" name="Picture 4" descr="Scan-111003-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37" y="0"/>
            <a:ext cx="503315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597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2146563" y="1066802"/>
            <a:ext cx="3502427" cy="44958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Черный жемчуг.</a:t>
            </a:r>
            <a:endParaRPr lang="en-US" alt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Идеальная кожа в каждом возрасте.  Реклама содержит ряд преимуществ товара над конкурентами, а не одно. </a:t>
            </a:r>
          </a:p>
        </p:txBody>
      </p:sp>
      <p:pic>
        <p:nvPicPr>
          <p:cNvPr id="28675" name="Picture 5" descr="Scan-111003-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47" y="323850"/>
            <a:ext cx="4487391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854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ikea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4" y="266700"/>
            <a:ext cx="4993709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9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412841" y="695325"/>
            <a:ext cx="7537832" cy="5562600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latin typeface="Arial" charset="0"/>
                <a:cs typeface="Arial" charset="0"/>
              </a:rPr>
              <a:t>Уникальное торговое предложение</a:t>
            </a:r>
            <a:br>
              <a:rPr lang="ru-RU" altLang="ru-RU" sz="2800" b="1" dirty="0">
                <a:latin typeface="Arial" charset="0"/>
                <a:cs typeface="Arial" charset="0"/>
              </a:rPr>
            </a:br>
            <a:r>
              <a:rPr lang="ru-RU" altLang="ru-RU" sz="4016" b="1" dirty="0">
                <a:latin typeface="Arial" charset="0"/>
                <a:cs typeface="Arial" charset="0"/>
              </a:rPr>
              <a:t/>
            </a:r>
            <a:br>
              <a:rPr lang="ru-RU" altLang="ru-RU" sz="4016" b="1" dirty="0">
                <a:latin typeface="Arial" charset="0"/>
                <a:cs typeface="Arial" charset="0"/>
              </a:rPr>
            </a:br>
            <a:r>
              <a:rPr lang="ru-RU" altLang="ru-RU" sz="2400" dirty="0">
                <a:latin typeface="Arial" charset="0"/>
                <a:cs typeface="Arial" charset="0"/>
              </a:rPr>
              <a:t>Теория </a:t>
            </a:r>
            <a:r>
              <a:rPr lang="ru-RU" altLang="ru-RU" sz="2400" dirty="0" err="1">
                <a:latin typeface="Arial" charset="0"/>
                <a:cs typeface="Arial" charset="0"/>
              </a:rPr>
              <a:t>Россера</a:t>
            </a:r>
            <a:r>
              <a:rPr lang="ru-RU" altLang="ru-RU" sz="2400" dirty="0">
                <a:latin typeface="Arial" charset="0"/>
                <a:cs typeface="Arial" charset="0"/>
              </a:rPr>
              <a:t> </a:t>
            </a:r>
            <a:r>
              <a:rPr lang="ru-RU" altLang="ru-RU" sz="2400" dirty="0" err="1">
                <a:latin typeface="Arial" charset="0"/>
                <a:cs typeface="Arial" charset="0"/>
              </a:rPr>
              <a:t>Ривса</a:t>
            </a:r>
            <a:r>
              <a:rPr lang="ru-RU" altLang="ru-RU" sz="2400" dirty="0">
                <a:latin typeface="Arial" charset="0"/>
                <a:cs typeface="Arial" charset="0"/>
              </a:rPr>
              <a:t>, изложенная им в книге «Реальность в рекламе» (1961) </a:t>
            </a:r>
            <a:br>
              <a:rPr lang="ru-RU" altLang="ru-RU" sz="2400" dirty="0">
                <a:latin typeface="Arial" charset="0"/>
                <a:cs typeface="Arial" charset="0"/>
              </a:rPr>
            </a:br>
            <a:r>
              <a:rPr lang="ru-RU" altLang="ru-RU" sz="2400" b="1" dirty="0">
                <a:latin typeface="Arial" charset="0"/>
                <a:cs typeface="Arial" charset="0"/>
              </a:rPr>
              <a:t/>
            </a:r>
            <a:br>
              <a:rPr lang="ru-RU" altLang="ru-RU" sz="2400" b="1" dirty="0">
                <a:latin typeface="Arial" charset="0"/>
                <a:cs typeface="Arial" charset="0"/>
              </a:rPr>
            </a:br>
            <a:r>
              <a:rPr lang="ru-RU" altLang="ru-RU" sz="2400" dirty="0">
                <a:latin typeface="Arial" charset="0"/>
                <a:cs typeface="Arial" charset="0"/>
              </a:rPr>
              <a:t>утверждение о том, что эффективная стратегия рекламирования должна удовлетворять трем основным условиям</a:t>
            </a:r>
            <a:r>
              <a:rPr lang="en-US" altLang="ru-RU" sz="2400" dirty="0">
                <a:latin typeface="Arial" charset="0"/>
                <a:cs typeface="Arial" charset="0"/>
              </a:rPr>
              <a:t>:</a:t>
            </a:r>
            <a:endParaRPr lang="ru-RU" altLang="ru-RU" sz="2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888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2175077" y="1076325"/>
            <a:ext cx="8369098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Каждое рекламное объявление должно сделать потребителю какое-то предложение: купи именно этот товар и получи именно эту специфическую выгоду.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Предложение должно быть таким, какого конкурент либо не может дать, либо просто не выдвигает. Оно должно быть уникальным.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3. Предложение должно быть настолько сильным, чтобы привлечь к товару новых потребителей.</a:t>
            </a:r>
          </a:p>
        </p:txBody>
      </p:sp>
    </p:spTree>
    <p:extLst>
      <p:ext uri="{BB962C8B-B14F-4D97-AF65-F5344CB8AC3E}">
        <p14:creationId xmlns:p14="http://schemas.microsoft.com/office/powerpoint/2010/main" val="2698484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>
          <a:xfrm>
            <a:off x="2031778" y="1990725"/>
            <a:ext cx="8598121" cy="2076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	Р. </a:t>
            </a:r>
            <a:r>
              <a:rPr lang="ru-RU" alt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Ривс</a:t>
            </a: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различает истинные УТП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	В результате серии экспериментов он сделал важный вывод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по силе воздействия истинные и ложные УТП практически одинаковы.</a:t>
            </a:r>
          </a:p>
        </p:txBody>
      </p:sp>
    </p:spTree>
    <p:extLst>
      <p:ext uri="{BB962C8B-B14F-4D97-AF65-F5344CB8AC3E}">
        <p14:creationId xmlns:p14="http://schemas.microsoft.com/office/powerpoint/2010/main" val="3382104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2212875" y="295276"/>
            <a:ext cx="8807550" cy="627380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400" b="1" dirty="0" smtClean="0"/>
              <a:t>Понятие рекламной стратегии</a:t>
            </a:r>
            <a:endParaRPr lang="en-US" altLang="ru-RU" sz="2400" b="1" dirty="0" smtClean="0"/>
          </a:p>
          <a:p>
            <a:pPr algn="ctr" eaLnBrk="1" hangingPunct="1">
              <a:buFontTx/>
              <a:buNone/>
            </a:pPr>
            <a:endParaRPr lang="ru-RU" altLang="ru-RU" sz="2400" u="sng" dirty="0" smtClean="0"/>
          </a:p>
          <a:p>
            <a:pPr algn="ctr" eaLnBrk="1" hangingPunct="1">
              <a:buFontTx/>
              <a:buNone/>
            </a:pPr>
            <a:r>
              <a:rPr lang="ru-RU" altLang="ru-RU" sz="2400" u="sng" dirty="0" smtClean="0"/>
              <a:t>Рекламная стратегия</a:t>
            </a:r>
            <a:r>
              <a:rPr lang="ru-RU" altLang="ru-RU" sz="2400" dirty="0" smtClean="0"/>
              <a:t> - это комплекс ключевых решений, касающихся: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постановки целей и задач рекламы (рекламной кампании);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определения целевой аудитории;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определения конкурентного преимущества товара и предлагаемой выгоды;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выбора средств распространения рекламной информации и особенностей их использования.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Первые три пункта задают стратегию обращения. Последний пункт – </a:t>
            </a:r>
            <a:r>
              <a:rPr lang="ru-RU" altLang="ru-RU" sz="2400" dirty="0" err="1" smtClean="0"/>
              <a:t>медиастратегию</a:t>
            </a:r>
            <a:r>
              <a:rPr lang="ru-RU" alt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25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431831" y="1190625"/>
            <a:ext cx="7461692" cy="5410200"/>
          </a:xfrm>
        </p:spPr>
        <p:txBody>
          <a:bodyPr rtlCol="0">
            <a:normAutofit/>
          </a:bodyPr>
          <a:lstStyle/>
          <a:p>
            <a:pPr marL="274162" indent="-274162"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cs typeface="Arial" panose="020B0604020202020204" pitchFamily="34" charset="0"/>
              </a:rPr>
              <a:t>Истинное УТП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400" dirty="0">
                <a:cs typeface="Arial" panose="020B0604020202020204" pitchFamily="34" charset="0"/>
              </a:rPr>
              <a:t>выдвигается на первый план отличительная особенность товара </a:t>
            </a:r>
          </a:p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400" dirty="0">
                <a:cs typeface="Arial" panose="020B0604020202020204" pitchFamily="34" charset="0"/>
              </a:rPr>
              <a:t>подчиняется реклама этой особенности </a:t>
            </a:r>
          </a:p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400" dirty="0">
                <a:cs typeface="Arial" panose="020B0604020202020204" pitchFamily="34" charset="0"/>
              </a:rPr>
              <a:t>подробно рассказывается об этой особенности товара </a:t>
            </a:r>
          </a:p>
          <a:p>
            <a:pPr marL="742521" indent="-742521" eaLnBrk="1" fontAlgn="auto" hangingPunct="1"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400" dirty="0">
                <a:cs typeface="Arial" panose="020B0604020202020204" pitchFamily="34" charset="0"/>
              </a:rPr>
              <a:t> приводятся веские аргументы в защиту уникальности товара.</a:t>
            </a:r>
          </a:p>
        </p:txBody>
      </p:sp>
    </p:spTree>
    <p:extLst>
      <p:ext uri="{BB962C8B-B14F-4D97-AF65-F5344CB8AC3E}">
        <p14:creationId xmlns:p14="http://schemas.microsoft.com/office/powerpoint/2010/main" val="1084023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0439" y="2781302"/>
            <a:ext cx="7309413" cy="114300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Примеры стратегии УТП</a:t>
            </a:r>
          </a:p>
        </p:txBody>
      </p:sp>
    </p:spTree>
    <p:extLst>
      <p:ext uri="{BB962C8B-B14F-4D97-AF65-F5344CB8AC3E}">
        <p14:creationId xmlns:p14="http://schemas.microsoft.com/office/powerpoint/2010/main" val="33256722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27151" y="1150939"/>
            <a:ext cx="9285818" cy="120173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>
                <a:latin typeface="+mn-lt"/>
              </a:rPr>
              <a:t>Атака на УТП конкурента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Тариф </a:t>
            </a: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Fix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от Мегафон: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Время не имеет значения.</a:t>
            </a:r>
          </a:p>
          <a:p>
            <a:pPr eaLnBrk="1" hangingPunct="1"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(Оплата факта звонка вне зависимости от его длительности)</a:t>
            </a:r>
          </a:p>
          <a:p>
            <a:pPr eaLnBrk="1" hangingPunct="1">
              <a:buFontTx/>
              <a:buNone/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МТС: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Плати только за последнюю минуту.</a:t>
            </a:r>
          </a:p>
        </p:txBody>
      </p:sp>
    </p:spTree>
    <p:extLst>
      <p:ext uri="{BB962C8B-B14F-4D97-AF65-F5344CB8AC3E}">
        <p14:creationId xmlns:p14="http://schemas.microsoft.com/office/powerpoint/2010/main" val="3952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755800" y="466725"/>
            <a:ext cx="3128073" cy="5867400"/>
          </a:xfrm>
        </p:spPr>
        <p:txBody>
          <a:bodyPr/>
          <a:lstStyle/>
          <a:p>
            <a:pPr algn="r" eaLnBrk="1" hangingPunct="1"/>
            <a:r>
              <a:rPr lang="ru-RU" altLang="ru-RU" sz="2400" dirty="0">
                <a:latin typeface="Arial" charset="0"/>
                <a:cs typeface="Arial" charset="0"/>
              </a:rPr>
              <a:t>Реклама предлагает уникальное торговое предложение – тушь с сывороткой, восстанавливающей ресницы. Реклама обещает, что ресницы станут более густыми и 80 % более длинными. УТП привлечет покупательниц</a:t>
            </a:r>
          </a:p>
        </p:txBody>
      </p:sp>
      <p:pic>
        <p:nvPicPr>
          <p:cNvPr id="36867" name="Picture 4" descr="Scan-111003-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091" y="342900"/>
            <a:ext cx="4492635" cy="599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9727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009675" y="1123950"/>
            <a:ext cx="3077299" cy="3733799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Уникальность телевизоров в наличии технологии 3-д, доступной в домашних условиях</a:t>
            </a:r>
          </a:p>
        </p:txBody>
      </p:sp>
      <p:pic>
        <p:nvPicPr>
          <p:cNvPr id="37891" name="Picture 4" descr="Scan-111003-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372" y="123825"/>
            <a:ext cx="4867291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1241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8981" y="914402"/>
            <a:ext cx="2893309" cy="5029200"/>
          </a:xfrm>
        </p:spPr>
        <p:txBody>
          <a:bodyPr/>
          <a:lstStyle/>
          <a:p>
            <a:pPr algn="r" eaLnBrk="1" hangingPunct="1"/>
            <a:r>
              <a:rPr lang="ru-RU" altLang="ru-RU" sz="2400" dirty="0">
                <a:latin typeface="Arial" charset="0"/>
                <a:cs typeface="Arial" charset="0"/>
              </a:rPr>
              <a:t>Сосиски Семейная традиция. Новый продукт для всей семьи. </a:t>
            </a:r>
            <a:br>
              <a:rPr lang="ru-RU" altLang="ru-RU" sz="2400" dirty="0">
                <a:latin typeface="Arial" charset="0"/>
                <a:cs typeface="Arial" charset="0"/>
              </a:rPr>
            </a:br>
            <a:r>
              <a:rPr lang="ru-RU" altLang="ru-RU" sz="2400" dirty="0">
                <a:latin typeface="Arial" charset="0"/>
                <a:cs typeface="Arial" charset="0"/>
              </a:rPr>
              <a:t>Содержит уникальное торговое предложение о том, что сосиски БЕЗ СОИ.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182" y="871946"/>
            <a:ext cx="4138605" cy="507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975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944687" y="742950"/>
            <a:ext cx="3091589" cy="5334000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Истинное УТП</a:t>
            </a:r>
            <a:r>
              <a:rPr lang="en-US" altLang="ru-RU" sz="2400" dirty="0">
                <a:latin typeface="Arial" charset="0"/>
                <a:cs typeface="Arial" charset="0"/>
              </a:rPr>
              <a:t>:</a:t>
            </a:r>
            <a:r>
              <a:rPr lang="ru-RU" altLang="ru-RU" sz="2400" dirty="0">
                <a:latin typeface="Arial" charset="0"/>
                <a:cs typeface="Arial" charset="0"/>
              </a:rPr>
              <a:t> утверждение основано на реальной характеристике  товара «Жизнь – твоя сцена. Играй.» отличающееся от многих других товаров в рамках данной товарной категории. </a:t>
            </a:r>
          </a:p>
        </p:txBody>
      </p:sp>
      <p:pic>
        <p:nvPicPr>
          <p:cNvPr id="39939" name="Picture 4" descr="Scan-111003-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9" y="85725"/>
            <a:ext cx="4801561" cy="641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073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>
          <a:xfrm>
            <a:off x="2365156" y="1676400"/>
            <a:ext cx="7461692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ru-RU" i="1" dirty="0" smtClean="0"/>
          </a:p>
          <a:p>
            <a:pPr eaLnBrk="1" hangingPunct="1">
              <a:buFontTx/>
              <a:buNone/>
            </a:pPr>
            <a:endParaRPr lang="ru-RU" altLang="ru-RU" sz="4016" b="1" i="1" dirty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M&amp;M's</a:t>
            </a:r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Молочный шоколад. </a:t>
            </a:r>
          </a:p>
          <a:p>
            <a:pPr algn="ctr" eaLnBrk="1" hangingPunct="1">
              <a:buFontTx/>
              <a:buNone/>
            </a:pPr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Тает во рту, а не в руках.</a:t>
            </a:r>
          </a:p>
          <a:p>
            <a:pPr algn="ctr" eaLnBrk="1" hangingPunct="1">
              <a:buFontTx/>
              <a:buNone/>
            </a:pPr>
            <a:r>
              <a:rPr lang="ru-RU" altLang="ru-RU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41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4024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190502"/>
            <a:ext cx="4287562" cy="615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15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1951568" y="2119314"/>
            <a:ext cx="8554507" cy="3995736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Белое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виски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Smirnoff.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цвета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3200" dirty="0" err="1">
                <a:latin typeface="Arial" panose="020B0604020202020204" pitchFamily="34" charset="0"/>
                <a:cs typeface="Arial" panose="020B0604020202020204" pitchFamily="34" charset="0"/>
              </a:rPr>
              <a:t>запаха</a:t>
            </a:r>
            <a:r>
              <a:rPr lang="en-US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32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2241392" y="466725"/>
            <a:ext cx="8124742" cy="583882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altLang="ru-RU" sz="2820" b="1" dirty="0">
                <a:latin typeface="Arial" panose="020B0604020202020204" pitchFamily="34" charset="0"/>
                <a:cs typeface="Arial" panose="020B0604020202020204" pitchFamily="34" charset="0"/>
              </a:rPr>
              <a:t>Эффективное рекламное сообщение: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altLang="ru-RU" sz="196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altLang="ru-RU" sz="1965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сильное маркетинговое послание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помогает дифференцировать марку (или приблизить ее к основному конкуренту);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создает связь с важными для ЦА ценностями;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усиливает восприятие ее привлекательных свойств;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ru-RU" alt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приемы оптимизации сообщения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повышают распознаваемость рекламы;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улучшают запоминаемость рекламы;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увеличивают притягательную силу и читаемость рекламы;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повышают агитационную силу рекламы.</a:t>
            </a:r>
          </a:p>
        </p:txBody>
      </p:sp>
    </p:spTree>
    <p:extLst>
      <p:ext uri="{BB962C8B-B14F-4D97-AF65-F5344CB8AC3E}">
        <p14:creationId xmlns:p14="http://schemas.microsoft.com/office/powerpoint/2010/main" val="16023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>
          <a:xfrm>
            <a:off x="2955584" y="1047750"/>
            <a:ext cx="6776434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chemeClr val="accent2"/>
                </a:solidFill>
              </a:rPr>
              <a:t>	</a:t>
            </a:r>
            <a:r>
              <a:rPr lang="en-US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Kauffman </a:t>
            </a:r>
            <a:r>
              <a:rPr lang="en-US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единственная </a:t>
            </a:r>
            <a:r>
              <a:rPr lang="ru-RU" alt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винтажная</a:t>
            </a: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водка в мире!</a:t>
            </a:r>
          </a:p>
          <a:p>
            <a:pPr eaLnBrk="1" hangingPunct="1">
              <a:buFontTx/>
              <a:buNone/>
            </a:pPr>
            <a:endParaRPr lang="ru-RU" alt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В производстве водки </a:t>
            </a:r>
            <a:r>
              <a:rPr lang="en-US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Kauffman</a:t>
            </a: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впервые использован опыт мирового виноделия: она изготовляется из специально отобранного зерна и разливается ограниченной партией всего один раз в год.</a:t>
            </a:r>
          </a:p>
        </p:txBody>
      </p:sp>
    </p:spTree>
    <p:extLst>
      <p:ext uri="{BB962C8B-B14F-4D97-AF65-F5344CB8AC3E}">
        <p14:creationId xmlns:p14="http://schemas.microsoft.com/office/powerpoint/2010/main" val="25149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50915" y="666752"/>
            <a:ext cx="8102760" cy="541019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Стратегия позиционирования</a:t>
            </a:r>
            <a:b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товара – это определение места данной торговой марки в ряду других марок определенной товарной категории. </a:t>
            </a:r>
          </a:p>
        </p:txBody>
      </p:sp>
    </p:spTree>
    <p:extLst>
      <p:ext uri="{BB962C8B-B14F-4D97-AF65-F5344CB8AC3E}">
        <p14:creationId xmlns:p14="http://schemas.microsoft.com/office/powerpoint/2010/main" val="39192283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>
          <a:xfrm>
            <a:off x="1745969" y="1295400"/>
            <a:ext cx="9055381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Термин «позиционирование» ввели в теорию рекламы Э. Райс и Дж. </a:t>
            </a:r>
            <a:r>
              <a:rPr lang="ru-RU" alt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Траут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Positioning: the battle for your mind. – 1986)</a:t>
            </a: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в широком смысле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это определение наиболее выгодной позиции для торговой марки в ряду ее конкурентов, т.е. проектирование ниши, которую должна занять марка в сознании целевой аудитории по сравнению с нишами, отведенными конкурентным маркам.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в узком смысле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это комплекс стратегических приемов, которые помогают торговой марке стать заметной на рынке и отличаться от конкурентных марок.</a:t>
            </a:r>
          </a:p>
        </p:txBody>
      </p:sp>
    </p:spTree>
    <p:extLst>
      <p:ext uri="{BB962C8B-B14F-4D97-AF65-F5344CB8AC3E}">
        <p14:creationId xmlns:p14="http://schemas.microsoft.com/office/powerpoint/2010/main" val="1583867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22592" y="274638"/>
            <a:ext cx="8284953" cy="22907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>
                <a:latin typeface="+mn-lt"/>
              </a:rPr>
              <a:t>Основная задача – преодоление информационного и рекламного шума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922592" y="2238375"/>
            <a:ext cx="8893396" cy="4038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20" dirty="0"/>
              <a:t>	</a:t>
            </a:r>
            <a:r>
              <a:rPr lang="ru-RU" altLang="ru-RU" sz="2400" dirty="0"/>
              <a:t>Современный горожанин-подвергается воздействию около 1000 рекламных объявлений в день.</a:t>
            </a:r>
          </a:p>
          <a:p>
            <a:pPr eaLnBrk="1" hangingPunct="1">
              <a:buFontTx/>
              <a:buNone/>
            </a:pPr>
            <a:endParaRPr lang="ru-RU" altLang="ru-RU" sz="2400" dirty="0"/>
          </a:p>
          <a:p>
            <a:pPr eaLnBrk="1" hangingPunct="1">
              <a:buFontTx/>
              <a:buNone/>
            </a:pPr>
            <a:r>
              <a:rPr lang="ru-RU" altLang="ru-RU" sz="2400" dirty="0"/>
              <a:t>	Психологический принцип избирательного внимания, избирательного восприятия и избирательной переработки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545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41294" y="609600"/>
            <a:ext cx="7233273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20" b="1" dirty="0">
                <a:latin typeface="+mn-lt"/>
              </a:rPr>
              <a:t>Основные приемы позиционирования (в узком смысле)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2289016" y="1524000"/>
            <a:ext cx="7613972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ТМ – открыла категорию, позиционирование ее как первой на рынке (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Xerox).</a:t>
            </a: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как лучшей на рынке (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Fairy)</a:t>
            </a: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как самой дорогой на рынке (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Kauffman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как самой дешевой на рынке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как предлагающей баланс «цена-качество» (</a:t>
            </a:r>
            <a:r>
              <a:rPr lang="en-US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Dosia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относительно лидера рынка или как противоречащей доминирующей тенденции в товарной категории (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Avis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 7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Viper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5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69794" y="981075"/>
            <a:ext cx="8855356" cy="49530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ТМ, ориентированное на более узкую (чем в принципе допускает  товар) категорию покупателей (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Pepsi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ТМ на основе специфической выгоды или отличительном свойстве товара (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Sensodyne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Позиционирование, основанное на специфическом способе использования товара (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Текила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Атака на лидера - рекламируемая марка в сознании потребителей должна занять нишу рядом с общепризнанным лидером товарной категории.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Поиск незанятой позиции - требуется найти позицию, еще не занятую конкурентами для специфической ЦА.</a:t>
            </a:r>
          </a:p>
        </p:txBody>
      </p:sp>
    </p:spTree>
    <p:extLst>
      <p:ext uri="{BB962C8B-B14F-4D97-AF65-F5344CB8AC3E}">
        <p14:creationId xmlns:p14="http://schemas.microsoft.com/office/powerpoint/2010/main" val="19862381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3574" y="533400"/>
            <a:ext cx="6958854" cy="12017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Принципы успешной атаки на более сильного конкурента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279429" y="1866900"/>
            <a:ext cx="3654706" cy="3886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965" b="1" dirty="0">
                <a:latin typeface="Arial" panose="020B0604020202020204" pitchFamily="34" charset="0"/>
                <a:cs typeface="Arial" panose="020B0604020202020204" pitchFamily="34" charset="0"/>
              </a:rPr>
              <a:t>Модель действий А</a:t>
            </a:r>
          </a:p>
          <a:p>
            <a:pPr eaLnBrk="1" hangingPunct="1">
              <a:buFontTx/>
              <a:buNone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1. Атаковать узким фронтом, сконцентрировать на нем основные усилия.</a:t>
            </a:r>
          </a:p>
          <a:p>
            <a:pPr eaLnBrk="1" hangingPunct="1">
              <a:buFontTx/>
              <a:buNone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2. Найти слабость в силе лидера (т.е. найти недостаток лидера, от которого ему трудно или невозможно избавиться).</a:t>
            </a:r>
          </a:p>
          <a:p>
            <a:pPr eaLnBrk="1" hangingPunct="1">
              <a:buFontTx/>
              <a:buNone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Примеры: </a:t>
            </a:r>
            <a:r>
              <a:rPr lang="en-US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Avis</a:t>
            </a: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FedEx</a:t>
            </a: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 и др.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6200715" y="1906588"/>
            <a:ext cx="3730846" cy="4267200"/>
          </a:xfrm>
        </p:spPr>
        <p:txBody>
          <a:bodyPr/>
          <a:lstStyle/>
          <a:p>
            <a:pPr marL="456936" indent="-456936" eaLnBrk="1" hangingPunct="1">
              <a:buNone/>
            </a:pPr>
            <a:r>
              <a:rPr lang="ru-RU" altLang="ru-RU" sz="1965" b="1" dirty="0">
                <a:latin typeface="Arial" panose="020B0604020202020204" pitchFamily="34" charset="0"/>
                <a:cs typeface="Arial" panose="020B0604020202020204" pitchFamily="34" charset="0"/>
              </a:rPr>
              <a:t>Модель действий </a:t>
            </a:r>
            <a:r>
              <a:rPr lang="en-US" altLang="ru-RU" sz="1965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pPr marL="457200" indent="-457200" eaLnBrk="1" hangingPunct="1">
              <a:buClrTx/>
              <a:buFont typeface="+mj-lt"/>
              <a:buAutoNum type="arabicPeriod"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Найти неоспариваемую территорию на рынке.</a:t>
            </a:r>
          </a:p>
          <a:p>
            <a:pPr marL="457200" indent="-457200" eaLnBrk="1" hangingPunct="1">
              <a:buClrTx/>
              <a:buFont typeface="+mj-lt"/>
              <a:buAutoNum type="arabicPeriod"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Стать на этой территории первым, т.е. создать новую товарную категорию или подкатегорию.</a:t>
            </a:r>
          </a:p>
          <a:p>
            <a:pPr marL="457200" indent="-457200" eaLnBrk="1" hangingPunct="1">
              <a:buClrTx/>
              <a:buFont typeface="+mj-lt"/>
              <a:buAutoNum type="arabicPeriod"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Закрепиться и удерживать позиции.</a:t>
            </a:r>
          </a:p>
          <a:p>
            <a:pPr marL="457200" indent="-457200" eaLnBrk="1" hangingPunct="1">
              <a:buClrTx/>
              <a:buFont typeface="+mj-lt"/>
              <a:buAutoNum type="arabicPeriod"/>
            </a:pP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Примеры: </a:t>
            </a:r>
            <a:r>
              <a:rPr lang="en-US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WV</a:t>
            </a: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ru-RU" altLang="ru-RU" sz="1965" dirty="0">
                <a:latin typeface="Arial" panose="020B0604020202020204" pitchFamily="34" charset="0"/>
                <a:cs typeface="Arial" panose="020B0604020202020204" pitchFamily="34" charset="0"/>
              </a:rPr>
              <a:t>, низкокалорийная Кола.</a:t>
            </a:r>
          </a:p>
        </p:txBody>
      </p:sp>
    </p:spTree>
    <p:extLst>
      <p:ext uri="{BB962C8B-B14F-4D97-AF65-F5344CB8AC3E}">
        <p14:creationId xmlns:p14="http://schemas.microsoft.com/office/powerpoint/2010/main" val="37738202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8181" y="2514602"/>
            <a:ext cx="9845594" cy="114300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Примеры стратегии позиционирования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2071647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9835" y="2205040"/>
            <a:ext cx="8223089" cy="2109785"/>
          </a:xfrm>
        </p:spPr>
        <p:txBody>
          <a:bodyPr/>
          <a:lstStyle/>
          <a:p>
            <a:pPr eaLnBrk="1" hangingPunct="1"/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Мы всего лишь № </a:t>
            </a:r>
            <a:r>
              <a:rPr lang="en-US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 рынке сдачи автомобилей в аренду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(Знаменитая РК </a:t>
            </a:r>
            <a:r>
              <a:rPr lang="en-US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Avis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2180168" y="2433640"/>
            <a:ext cx="8261351" cy="928686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03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idx="1"/>
          </p:nvPr>
        </p:nvSpPr>
        <p:spPr>
          <a:xfrm>
            <a:off x="6733572" y="561975"/>
            <a:ext cx="3121728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Фирма </a:t>
            </a:r>
            <a:r>
              <a:rPr lang="en-US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BOURJOIS 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позиционирует свой товар как тушь для чувствительных глаз.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ыгодная позиция, не каждая фирма может предоставить такой продукт</a:t>
            </a:r>
          </a:p>
        </p:txBody>
      </p:sp>
      <p:pic>
        <p:nvPicPr>
          <p:cNvPr id="56323" name="Picture 3" descr="Scan-111003-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949" y="190500"/>
            <a:ext cx="4780385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782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12875" y="533400"/>
            <a:ext cx="8455125" cy="533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Клиффорд</a:t>
            </a:r>
          </a:p>
        </p:txBody>
      </p:sp>
      <p:pic>
        <p:nvPicPr>
          <p:cNvPr id="8195" name="Picture 3" descr="угна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295402"/>
            <a:ext cx="8067404" cy="493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2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2365216" y="1062037"/>
            <a:ext cx="3045589" cy="449580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Сигареты 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Winston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позиционируются в качестве первых американских сигарет с фильтром</a:t>
            </a:r>
          </a:p>
        </p:txBody>
      </p:sp>
      <p:pic>
        <p:nvPicPr>
          <p:cNvPr id="57347" name="Picture 3" descr="Scan-111003-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87" y="104775"/>
            <a:ext cx="4560778" cy="641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1245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1984456" y="1133475"/>
            <a:ext cx="8223089" cy="4221163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Стратегии проекционного типа</a:t>
            </a:r>
            <a:endParaRPr lang="ru-RU" altLang="ru-RU" sz="40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1074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idx="1"/>
          </p:nvPr>
        </p:nvSpPr>
        <p:spPr>
          <a:xfrm>
            <a:off x="1622265" y="2541588"/>
            <a:ext cx="9236235" cy="38401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357" dirty="0">
                <a:cs typeface="Arial" charset="0"/>
              </a:rPr>
              <a:t>	</a:t>
            </a:r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Образы и символы  сильнее побуждают к покупке, чем рациональная аргументация </a:t>
            </a:r>
          </a:p>
        </p:txBody>
      </p:sp>
    </p:spTree>
    <p:extLst>
      <p:ext uri="{BB962C8B-B14F-4D97-AF65-F5344CB8AC3E}">
        <p14:creationId xmlns:p14="http://schemas.microsoft.com/office/powerpoint/2010/main" val="42006946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idx="1"/>
          </p:nvPr>
        </p:nvSpPr>
        <p:spPr>
          <a:xfrm>
            <a:off x="2088991" y="1762124"/>
            <a:ext cx="8569484" cy="5553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16" dirty="0">
                <a:cs typeface="Arial" charset="0"/>
              </a:rPr>
              <a:t>	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Наиболее важная: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невербальная информация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(текст  закрепляет, конкретизирует созданный невербальными средствами образ).</a:t>
            </a:r>
          </a:p>
        </p:txBody>
      </p:sp>
    </p:spTree>
    <p:extLst>
      <p:ext uri="{BB962C8B-B14F-4D97-AF65-F5344CB8AC3E}">
        <p14:creationId xmlns:p14="http://schemas.microsoft.com/office/powerpoint/2010/main" val="41012307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idx="1"/>
          </p:nvPr>
        </p:nvSpPr>
        <p:spPr>
          <a:xfrm>
            <a:off x="1755251" y="2238377"/>
            <a:ext cx="8731773" cy="418147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16" dirty="0">
                <a:cs typeface="Arial" charset="0"/>
              </a:rPr>
              <a:t>	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Проекционная реклама  вызывает позитивные чувства, связывает  их  с торговой маркой. </a:t>
            </a:r>
          </a:p>
        </p:txBody>
      </p:sp>
    </p:spTree>
    <p:extLst>
      <p:ext uri="{BB962C8B-B14F-4D97-AF65-F5344CB8AC3E}">
        <p14:creationId xmlns:p14="http://schemas.microsoft.com/office/powerpoint/2010/main" val="2445883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1254" y="990602"/>
            <a:ext cx="9712546" cy="5181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Стратегия «имидж марки»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направлена на  психологическую дифференциацию людей. </a:t>
            </a:r>
          </a:p>
        </p:txBody>
      </p:sp>
    </p:spTree>
    <p:extLst>
      <p:ext uri="{BB962C8B-B14F-4D97-AF65-F5344CB8AC3E}">
        <p14:creationId xmlns:p14="http://schemas.microsoft.com/office/powerpoint/2010/main" val="24718499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17531" y="790575"/>
            <a:ext cx="7461692" cy="5181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-товар становится символом определенного психологического типа человека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-закрепляется за ТМ определенный стиль поведения 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-манера держать себя и одеваться 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-тип интерьера и пр.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Malboro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6164926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0581" y="2609850"/>
            <a:ext cx="9150269" cy="114300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Примеры стратегии имидж-марки</a:t>
            </a:r>
          </a:p>
        </p:txBody>
      </p:sp>
    </p:spTree>
    <p:extLst>
      <p:ext uri="{BB962C8B-B14F-4D97-AF65-F5344CB8AC3E}">
        <p14:creationId xmlns:p14="http://schemas.microsoft.com/office/powerpoint/2010/main" val="1323804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>
          <a:xfrm>
            <a:off x="2365337" y="552450"/>
            <a:ext cx="3392976" cy="54864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altLang="ru-RU" sz="1965" dirty="0">
                <a:cs typeface="Arial" charset="0"/>
              </a:rPr>
              <a:t>	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Всемирно известная звезда тенниса Мария Шарапова. Перенос её известности и репутации на продукт.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Многие потребители хотят подражать ей, создать похожий стиль для себя, следовательно использование образа спортсменки достаточно эффективно</a:t>
            </a:r>
            <a:r>
              <a:rPr lang="ru-RU" altLang="ru-RU" sz="1965" dirty="0">
                <a:cs typeface="Arial" charset="0"/>
              </a:rPr>
              <a:t>.</a:t>
            </a:r>
          </a:p>
        </p:txBody>
      </p:sp>
      <p:pic>
        <p:nvPicPr>
          <p:cNvPr id="65539" name="Picture 4" descr="Scan-111003-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076" y="133350"/>
            <a:ext cx="4735308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0857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400439" y="1371602"/>
            <a:ext cx="3426287" cy="3733800"/>
          </a:xfrm>
        </p:spPr>
        <p:txBody>
          <a:bodyPr/>
          <a:lstStyle/>
          <a:p>
            <a:pPr algn="l" eaLnBrk="1" hangingPunct="1"/>
            <a:r>
              <a:rPr lang="ru-RU" altLang="ru-RU" sz="2800" dirty="0">
                <a:latin typeface="Arial" charset="0"/>
                <a:cs typeface="Arial" charset="0"/>
              </a:rPr>
              <a:t>Реклама представляет собой иллюстрацию одежды «</a:t>
            </a:r>
            <a:r>
              <a:rPr lang="en-US" altLang="ru-RU" sz="2800" dirty="0">
                <a:latin typeface="Arial" charset="0"/>
                <a:cs typeface="Arial" charset="0"/>
              </a:rPr>
              <a:t>Roxy</a:t>
            </a:r>
            <a:r>
              <a:rPr lang="ru-RU" altLang="ru-RU" sz="2800" dirty="0">
                <a:latin typeface="Arial" charset="0"/>
                <a:cs typeface="Arial" charset="0"/>
              </a:rPr>
              <a:t>»</a:t>
            </a:r>
          </a:p>
        </p:txBody>
      </p:sp>
      <p:pic>
        <p:nvPicPr>
          <p:cNvPr id="66563" name="Picture 4" descr="Scan-111003-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5750"/>
            <a:ext cx="4063732" cy="567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205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8576" y="693739"/>
            <a:ext cx="9285818" cy="1201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Виды рекламных стратегий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084918" y="2005014"/>
            <a:ext cx="8261351" cy="3603625"/>
          </a:xfrm>
        </p:spPr>
        <p:txBody>
          <a:bodyPr rtlCol="0">
            <a:normAutofit/>
          </a:bodyPr>
          <a:lstStyle/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выборе стратегии рекламирования учитывается ряд факторов:</a:t>
            </a:r>
          </a:p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специфика товарной категории (утилитарные свойства, эмоциональный фон);</a:t>
            </a:r>
          </a:p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специфику самого товара и возможность выделить и сообщить о его значимых для потребителя свойствах;</a:t>
            </a:r>
          </a:p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3. действия (реклама) конкурентов;</a:t>
            </a:r>
          </a:p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4. умонастроения целевой аудитории.</a:t>
            </a:r>
          </a:p>
          <a:p>
            <a:pPr marL="274162" indent="-274162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ru-RU" altLang="ru-RU" sz="2820" dirty="0"/>
          </a:p>
        </p:txBody>
      </p:sp>
    </p:spTree>
    <p:extLst>
      <p:ext uri="{BB962C8B-B14F-4D97-AF65-F5344CB8AC3E}">
        <p14:creationId xmlns:p14="http://schemas.microsoft.com/office/powerpoint/2010/main" val="2601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621049" y="457200"/>
            <a:ext cx="3434218" cy="5867400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Мысли в стиле </a:t>
            </a:r>
            <a:r>
              <a:rPr lang="en-US" altLang="ru-RU" sz="2400" dirty="0">
                <a:latin typeface="Arial" charset="0"/>
                <a:cs typeface="Arial" charset="0"/>
              </a:rPr>
              <a:t>Kiss! </a:t>
            </a:r>
            <a:r>
              <a:rPr lang="ru-RU" altLang="ru-RU" sz="2400" dirty="0">
                <a:latin typeface="Arial" charset="0"/>
                <a:cs typeface="Arial" charset="0"/>
              </a:rPr>
              <a:t>Я как кошка</a:t>
            </a:r>
            <a:r>
              <a:rPr lang="en-US" altLang="ru-RU" sz="2400" dirty="0">
                <a:latin typeface="Arial" charset="0"/>
                <a:cs typeface="Arial" charset="0"/>
              </a:rPr>
              <a:t>:</a:t>
            </a:r>
            <a:r>
              <a:rPr lang="ru-RU" altLang="ru-RU" sz="2400" dirty="0">
                <a:latin typeface="Arial" charset="0"/>
                <a:cs typeface="Arial" charset="0"/>
              </a:rPr>
              <a:t> мурлычу и реагирую на </a:t>
            </a:r>
            <a:r>
              <a:rPr lang="en-US" altLang="ru-RU" sz="2400" dirty="0">
                <a:latin typeface="Arial" charset="0"/>
                <a:cs typeface="Arial" charset="0"/>
              </a:rPr>
              <a:t>Kiss…Kiss</a:t>
            </a:r>
            <a:br>
              <a:rPr lang="en-US" altLang="ru-RU" sz="2400" dirty="0">
                <a:latin typeface="Arial" charset="0"/>
                <a:cs typeface="Arial" charset="0"/>
              </a:rPr>
            </a:br>
            <a:r>
              <a:rPr lang="ru-RU" altLang="ru-RU" sz="2400" dirty="0">
                <a:latin typeface="Arial" charset="0"/>
                <a:cs typeface="Arial" charset="0"/>
              </a:rPr>
              <a:t>Товар сигареты </a:t>
            </a:r>
            <a:r>
              <a:rPr lang="en-US" altLang="ru-RU" sz="2400" dirty="0">
                <a:latin typeface="Arial" charset="0"/>
                <a:cs typeface="Arial" charset="0"/>
              </a:rPr>
              <a:t>Kiss </a:t>
            </a:r>
            <a:r>
              <a:rPr lang="ru-RU" altLang="ru-RU" sz="2400" dirty="0">
                <a:latin typeface="Arial" charset="0"/>
                <a:cs typeface="Arial" charset="0"/>
              </a:rPr>
              <a:t>становится символом определенного типа человека, а именно если ты нежная как кошка, но при этом куришь, значит, ты обязательно обратишь внимание на сигареты под маркой </a:t>
            </a:r>
            <a:r>
              <a:rPr lang="en-US" altLang="ru-RU" sz="2400" dirty="0">
                <a:latin typeface="Arial" charset="0"/>
                <a:cs typeface="Arial" charset="0"/>
              </a:rPr>
              <a:t>Kiss.</a:t>
            </a:r>
            <a:r>
              <a:rPr lang="ru-RU" altLang="ru-RU" sz="2400" dirty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6" y="584323"/>
            <a:ext cx="4134496" cy="561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81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idx="1"/>
          </p:nvPr>
        </p:nvSpPr>
        <p:spPr>
          <a:xfrm>
            <a:off x="1980211" y="5027814"/>
            <a:ext cx="7893848" cy="868161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400" dirty="0">
                <a:cs typeface="Arial" charset="0"/>
              </a:rPr>
              <a:t>Явное использование имиджа Дмитрия Нагиева в рекламе МТС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896" y="610070"/>
            <a:ext cx="7149979" cy="402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60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Scan-111003-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136" y="171450"/>
            <a:ext cx="4904613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7146027" y="1247775"/>
            <a:ext cx="3051934" cy="303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1" tIns="45695" rIns="91391" bIns="4569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781263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Образ роскошной, чувственной, колдовской девушки. Она опирается на психологическую дифференциацию людей.</a:t>
            </a:r>
          </a:p>
        </p:txBody>
      </p:sp>
    </p:spTree>
    <p:extLst>
      <p:ext uri="{BB962C8B-B14F-4D97-AF65-F5344CB8AC3E}">
        <p14:creationId xmlns:p14="http://schemas.microsoft.com/office/powerpoint/2010/main" val="37314274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9466" y="695326"/>
            <a:ext cx="8759984" cy="52578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Стратегия «резонанс», сопереживания:</a:t>
            </a:r>
            <a:b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пробуждение личного опыта потребителя, 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актуализация его системы ценностей, </a:t>
            </a:r>
            <a:b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наделение товара психологически значимым смыслом. </a:t>
            </a:r>
          </a:p>
        </p:txBody>
      </p:sp>
    </p:spTree>
    <p:extLst>
      <p:ext uri="{BB962C8B-B14F-4D97-AF65-F5344CB8AC3E}">
        <p14:creationId xmlns:p14="http://schemas.microsoft.com/office/powerpoint/2010/main" val="328282254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154" y="762000"/>
            <a:ext cx="7537832" cy="5410200"/>
          </a:xfrm>
        </p:spPr>
        <p:txBody>
          <a:bodyPr/>
          <a:lstStyle/>
          <a:p>
            <a:pPr algn="l" eaLnBrk="1" hangingPunct="1"/>
            <a:r>
              <a:rPr lang="ru-RU" altLang="ru-RU" sz="2800" dirty="0">
                <a:latin typeface="Arial" charset="0"/>
                <a:cs typeface="Arial" charset="0"/>
              </a:rPr>
              <a:t>В основе стратегии - теория </a:t>
            </a:r>
            <a:r>
              <a:rPr lang="ru-RU" altLang="ru-RU" sz="2800" dirty="0" err="1">
                <a:latin typeface="Arial" charset="0"/>
                <a:cs typeface="Arial" charset="0"/>
              </a:rPr>
              <a:t>эмпатии</a:t>
            </a:r>
            <a:r>
              <a:rPr lang="ru-RU" altLang="ru-RU" sz="2800" dirty="0">
                <a:latin typeface="Arial" charset="0"/>
                <a:cs typeface="Arial" charset="0"/>
              </a:rPr>
              <a:t> или сопереживания. 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/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Создатели рекламы</a:t>
            </a:r>
            <a:r>
              <a:rPr lang="en-US" altLang="ru-RU" sz="2800" dirty="0">
                <a:latin typeface="Arial" charset="0"/>
                <a:cs typeface="Arial" charset="0"/>
              </a:rPr>
              <a:t>:</a:t>
            </a:r>
            <a:r>
              <a:rPr lang="ru-RU" altLang="ru-RU" sz="2800" dirty="0">
                <a:latin typeface="Arial" charset="0"/>
                <a:cs typeface="Arial" charset="0"/>
              </a:rPr>
              <a:t/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 ставят себя на место потребителя 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 говорят с разными ЦА на языке их потребностей или недостаточно осознанных желаний.</a:t>
            </a:r>
          </a:p>
        </p:txBody>
      </p:sp>
    </p:spTree>
    <p:extLst>
      <p:ext uri="{BB962C8B-B14F-4D97-AF65-F5344CB8AC3E}">
        <p14:creationId xmlns:p14="http://schemas.microsoft.com/office/powerpoint/2010/main" val="5155477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50834" y="1038225"/>
            <a:ext cx="8607766" cy="4648200"/>
          </a:xfrm>
        </p:spPr>
        <p:txBody>
          <a:bodyPr/>
          <a:lstStyle/>
          <a:p>
            <a:pPr algn="l" eaLnBrk="1" hangingPunct="1"/>
            <a:r>
              <a:rPr lang="ru-RU" altLang="ru-RU" sz="2800" dirty="0">
                <a:latin typeface="Arial" charset="0"/>
                <a:cs typeface="Arial" charset="0"/>
              </a:rPr>
              <a:t>Товар ассоциируется</a:t>
            </a:r>
            <a:r>
              <a:rPr lang="en-US" altLang="ru-RU" sz="2800" dirty="0">
                <a:latin typeface="Arial" charset="0"/>
                <a:cs typeface="Arial" charset="0"/>
              </a:rPr>
              <a:t>:</a:t>
            </a:r>
            <a:r>
              <a:rPr lang="ru-RU" altLang="ru-RU" sz="2800" dirty="0">
                <a:latin typeface="Arial" charset="0"/>
                <a:cs typeface="Arial" charset="0"/>
              </a:rPr>
              <a:t/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b="1" dirty="0">
                <a:latin typeface="Arial" charset="0"/>
                <a:cs typeface="Arial" charset="0"/>
              </a:rPr>
              <a:t> </a:t>
            </a:r>
            <a:r>
              <a:rPr lang="ru-RU" altLang="ru-RU" sz="2800" dirty="0">
                <a:latin typeface="Arial" charset="0"/>
                <a:cs typeface="Arial" charset="0"/>
              </a:rPr>
              <a:t/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-счастливая семья,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-счастливый роман,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-успех, 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r>
              <a:rPr lang="ru-RU" altLang="ru-RU" sz="2800" dirty="0">
                <a:latin typeface="Arial" charset="0"/>
                <a:cs typeface="Arial" charset="0"/>
              </a:rPr>
              <a:t>-карьера.</a:t>
            </a:r>
            <a:br>
              <a:rPr lang="ru-RU" altLang="ru-RU" sz="2800" dirty="0">
                <a:latin typeface="Arial" charset="0"/>
                <a:cs typeface="Arial" charset="0"/>
              </a:rPr>
            </a:br>
            <a:endParaRPr lang="ru-RU" altLang="ru-RU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Содержимое 2"/>
          <p:cNvSpPr>
            <a:spLocks noGrp="1"/>
          </p:cNvSpPr>
          <p:nvPr>
            <p:ph idx="1"/>
          </p:nvPr>
        </p:nvSpPr>
        <p:spPr>
          <a:xfrm>
            <a:off x="2441294" y="990601"/>
            <a:ext cx="7309413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Рекламные образы достигают успеха в любой сфере жизни</a:t>
            </a:r>
            <a:r>
              <a:rPr lang="en-US" alt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alt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образы известных людей,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знаменитостей,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персонажей популярных фильмов и литературных произведений,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животных, </a:t>
            </a:r>
            <a:endParaRPr lang="en-US" alt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произведений искусства.</a:t>
            </a:r>
          </a:p>
        </p:txBody>
      </p:sp>
    </p:spTree>
    <p:extLst>
      <p:ext uri="{BB962C8B-B14F-4D97-AF65-F5344CB8AC3E}">
        <p14:creationId xmlns:p14="http://schemas.microsoft.com/office/powerpoint/2010/main" val="415489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316" y="2362200"/>
            <a:ext cx="8223089" cy="114300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Примеры стратегии резонанс</a:t>
            </a:r>
          </a:p>
        </p:txBody>
      </p:sp>
    </p:spTree>
    <p:extLst>
      <p:ext uri="{BB962C8B-B14F-4D97-AF65-F5344CB8AC3E}">
        <p14:creationId xmlns:p14="http://schemas.microsoft.com/office/powerpoint/2010/main" val="33969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867032" y="323850"/>
            <a:ext cx="3340630" cy="5638800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В данной рекламе используется стратегия резонанс, она </a:t>
            </a:r>
            <a:r>
              <a:rPr lang="ru-RU" altLang="ru-RU" sz="2400" dirty="0" err="1">
                <a:latin typeface="Arial" charset="0"/>
                <a:cs typeface="Arial" charset="0"/>
              </a:rPr>
              <a:t>аппелирует</a:t>
            </a:r>
            <a:r>
              <a:rPr lang="ru-RU" altLang="ru-RU" sz="2400" dirty="0">
                <a:latin typeface="Arial" charset="0"/>
                <a:cs typeface="Arial" charset="0"/>
              </a:rPr>
              <a:t> к воспоминаниям о фильмах 90-х годов. В частности фильма «Криминальное чтиво». Вызывает таким образом ностальгию.</a:t>
            </a:r>
          </a:p>
        </p:txBody>
      </p:sp>
      <p:pic>
        <p:nvPicPr>
          <p:cNvPr id="76803" name="Picture 4" descr="Scan-111003-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593" y="285750"/>
            <a:ext cx="3978565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2901" y="733425"/>
            <a:ext cx="3045589" cy="5562600"/>
          </a:xfrm>
        </p:spPr>
        <p:txBody>
          <a:bodyPr/>
          <a:lstStyle/>
          <a:p>
            <a:pPr algn="r" eaLnBrk="1" hangingPunct="1"/>
            <a:r>
              <a:rPr lang="ru-RU" altLang="ru-RU" sz="2400" dirty="0">
                <a:latin typeface="Arial" charset="0"/>
                <a:cs typeface="Arial" charset="0"/>
              </a:rPr>
              <a:t>Изображение пляжа в рекламе радио «</a:t>
            </a:r>
            <a:r>
              <a:rPr lang="en-US" altLang="ru-RU" sz="2400" dirty="0">
                <a:latin typeface="Arial" charset="0"/>
                <a:cs typeface="Arial" charset="0"/>
              </a:rPr>
              <a:t>Relax</a:t>
            </a:r>
            <a:r>
              <a:rPr lang="ru-RU" altLang="ru-RU" sz="2400" dirty="0">
                <a:latin typeface="Arial" charset="0"/>
                <a:cs typeface="Arial" charset="0"/>
              </a:rPr>
              <a:t>»</a:t>
            </a:r>
            <a:r>
              <a:rPr lang="en-US" altLang="ru-RU" sz="2400" dirty="0">
                <a:latin typeface="Arial" charset="0"/>
                <a:cs typeface="Arial" charset="0"/>
              </a:rPr>
              <a:t> </a:t>
            </a:r>
            <a:r>
              <a:rPr lang="ru-RU" altLang="ru-RU" sz="2400" dirty="0">
                <a:latin typeface="Arial" charset="0"/>
                <a:cs typeface="Arial" charset="0"/>
              </a:rPr>
              <a:t>мысленно возвращает к летнему отдыху, тем самым, слушая радио «</a:t>
            </a:r>
            <a:r>
              <a:rPr lang="en-US" altLang="ru-RU" sz="2400" dirty="0">
                <a:latin typeface="Arial" charset="0"/>
                <a:cs typeface="Arial" charset="0"/>
              </a:rPr>
              <a:t>Relax</a:t>
            </a:r>
            <a:r>
              <a:rPr lang="ru-RU" altLang="ru-RU" sz="2400" dirty="0">
                <a:latin typeface="Arial" charset="0"/>
                <a:cs typeface="Arial" charset="0"/>
              </a:rPr>
              <a:t>», человек будет мысленно окунаться в атмосферу отдыха, безмятежности и расслабленности. </a:t>
            </a:r>
          </a:p>
        </p:txBody>
      </p:sp>
      <p:pic>
        <p:nvPicPr>
          <p:cNvPr id="77827" name="Picture 4" descr="Scan-111003-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087" y="285750"/>
            <a:ext cx="4999346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4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532468" y="1928814"/>
            <a:ext cx="9678457" cy="36036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Творческие стратегии</a:t>
            </a:r>
            <a:r>
              <a:rPr lang="en-US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Ч. Патти и Ч.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Фрэйзер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Р.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Ривс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П. Мартино, Э.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Райз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Дж.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Траут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Ж.-М. Дрю, Ж.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Сегела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и др. </a:t>
            </a:r>
          </a:p>
        </p:txBody>
      </p:sp>
    </p:spTree>
    <p:extLst>
      <p:ext uri="{BB962C8B-B14F-4D97-AF65-F5344CB8AC3E}">
        <p14:creationId xmlns:p14="http://schemas.microsoft.com/office/powerpoint/2010/main" val="25559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456" y="0"/>
            <a:ext cx="8223089" cy="1143000"/>
          </a:xfrm>
        </p:spPr>
        <p:txBody>
          <a:bodyPr/>
          <a:lstStyle/>
          <a:p>
            <a:pPr eaLnBrk="1" hangingPunct="1"/>
            <a:r>
              <a:rPr lang="ru-RU" altLang="ru-RU" sz="2400" dirty="0">
                <a:latin typeface="Arial" charset="0"/>
                <a:cs typeface="Arial" charset="0"/>
              </a:rPr>
              <a:t>Реклама опирается на прошлое</a:t>
            </a:r>
          </a:p>
        </p:txBody>
      </p:sp>
      <p:pic>
        <p:nvPicPr>
          <p:cNvPr id="78851" name="Picture 4" descr="Scan-111003-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98" y="990600"/>
            <a:ext cx="7143441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13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88869" y="619127"/>
            <a:ext cx="8817256" cy="5257800"/>
          </a:xfrm>
        </p:spPr>
        <p:txBody>
          <a:bodyPr/>
          <a:lstStyle/>
          <a:p>
            <a:pPr algn="l" eaLnBrk="1" hangingPunct="1"/>
            <a:r>
              <a:rPr lang="ru-RU" altLang="ru-RU" sz="2400" b="1" dirty="0">
                <a:latin typeface="Arial" charset="0"/>
                <a:cs typeface="Arial" charset="0"/>
              </a:rPr>
              <a:t>Аффективная стратегия</a:t>
            </a:r>
            <a:r>
              <a:rPr lang="ru-RU" altLang="ru-RU" sz="2400" dirty="0">
                <a:latin typeface="Arial" charset="0"/>
                <a:cs typeface="Arial" charset="0"/>
              </a:rPr>
              <a:t> вызывает состояние эмоциональной причастности с товаром</a:t>
            </a:r>
            <a:r>
              <a:rPr lang="en-US" altLang="ru-RU" sz="2400" dirty="0">
                <a:latin typeface="Arial" charset="0"/>
                <a:cs typeface="Arial" charset="0"/>
              </a:rPr>
              <a:t>:</a:t>
            </a:r>
            <a:r>
              <a:rPr lang="en-US" altLang="ru-RU" sz="2400" b="1" dirty="0">
                <a:latin typeface="Arial" charset="0"/>
                <a:cs typeface="Arial" charset="0"/>
              </a:rPr>
              <a:t/>
            </a:r>
            <a:br>
              <a:rPr lang="en-US" altLang="ru-RU" sz="2400" b="1" dirty="0">
                <a:latin typeface="Arial" charset="0"/>
                <a:cs typeface="Arial" charset="0"/>
              </a:rPr>
            </a:br>
            <a:r>
              <a:rPr lang="ru-RU" altLang="ru-RU" sz="2400" b="1" dirty="0">
                <a:latin typeface="Arial" charset="0"/>
                <a:cs typeface="Arial" charset="0"/>
              </a:rPr>
              <a:t>-</a:t>
            </a:r>
            <a:r>
              <a:rPr lang="ru-RU" altLang="ru-RU" sz="2400" dirty="0">
                <a:latin typeface="Arial" charset="0"/>
                <a:cs typeface="Arial" charset="0"/>
              </a:rPr>
              <a:t>с помощью юмора, </a:t>
            </a:r>
            <a:r>
              <a:rPr lang="en-US" altLang="ru-RU" sz="2400" dirty="0">
                <a:latin typeface="Arial" charset="0"/>
                <a:cs typeface="Arial" charset="0"/>
              </a:rPr>
              <a:t/>
            </a:r>
            <a:br>
              <a:rPr lang="en-US" altLang="ru-RU" sz="2400" dirty="0">
                <a:latin typeface="Arial" charset="0"/>
                <a:cs typeface="Arial" charset="0"/>
              </a:rPr>
            </a:br>
            <a:r>
              <a:rPr lang="en-US" altLang="ru-RU" sz="2400" dirty="0">
                <a:latin typeface="Arial" charset="0"/>
                <a:cs typeface="Arial" charset="0"/>
              </a:rPr>
              <a:t>-</a:t>
            </a:r>
            <a:r>
              <a:rPr lang="ru-RU" altLang="ru-RU" sz="2400" dirty="0">
                <a:latin typeface="Arial" charset="0"/>
                <a:cs typeface="Arial" charset="0"/>
              </a:rPr>
              <a:t>неожиданных поворотов</a:t>
            </a:r>
            <a:r>
              <a:rPr lang="en-US" altLang="ru-RU" sz="2400" dirty="0">
                <a:latin typeface="Arial" charset="0"/>
                <a:cs typeface="Arial" charset="0"/>
              </a:rPr>
              <a:t> </a:t>
            </a:r>
            <a:r>
              <a:rPr lang="ru-RU" altLang="ru-RU" sz="2400" dirty="0">
                <a:latin typeface="Arial" charset="0"/>
                <a:cs typeface="Arial" charset="0"/>
              </a:rPr>
              <a:t>рекламного сюжета, </a:t>
            </a:r>
            <a:r>
              <a:rPr lang="en-US" altLang="ru-RU" sz="2400" dirty="0">
                <a:latin typeface="Arial" charset="0"/>
                <a:cs typeface="Arial" charset="0"/>
              </a:rPr>
              <a:t/>
            </a:r>
            <a:br>
              <a:rPr lang="en-US" altLang="ru-RU" sz="2400" dirty="0">
                <a:latin typeface="Arial" charset="0"/>
                <a:cs typeface="Arial" charset="0"/>
              </a:rPr>
            </a:br>
            <a:r>
              <a:rPr lang="en-US" altLang="ru-RU" sz="2400" dirty="0">
                <a:latin typeface="Arial" charset="0"/>
                <a:cs typeface="Arial" charset="0"/>
              </a:rPr>
              <a:t>-</a:t>
            </a:r>
            <a:r>
              <a:rPr lang="ru-RU" altLang="ru-RU" sz="2400" dirty="0">
                <a:latin typeface="Arial" charset="0"/>
                <a:cs typeface="Arial" charset="0"/>
              </a:rPr>
              <a:t>игры на многозначности слов и т.д.</a:t>
            </a:r>
          </a:p>
        </p:txBody>
      </p:sp>
    </p:spTree>
    <p:extLst>
      <p:ext uri="{BB962C8B-B14F-4D97-AF65-F5344CB8AC3E}">
        <p14:creationId xmlns:p14="http://schemas.microsoft.com/office/powerpoint/2010/main" val="30173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84144" y="647701"/>
            <a:ext cx="7461692" cy="51054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b="1" dirty="0" smtClean="0">
                <a:latin typeface="+mn-lt"/>
              </a:rPr>
              <a:t>	</a:t>
            </a:r>
            <a:r>
              <a:rPr lang="ru-RU" altLang="ru-RU" sz="2400" b="1" dirty="0">
                <a:latin typeface="+mn-lt"/>
              </a:rPr>
              <a:t>Аффективная стратегия</a:t>
            </a:r>
            <a:br>
              <a:rPr lang="ru-RU" altLang="ru-RU" sz="2400" b="1" dirty="0">
                <a:latin typeface="+mn-lt"/>
              </a:rPr>
            </a:br>
            <a:r>
              <a:rPr lang="ru-RU" altLang="ru-RU" sz="2400" dirty="0">
                <a:latin typeface="+mn-lt"/>
              </a:rPr>
              <a:t/>
            </a:r>
            <a:br>
              <a:rPr lang="ru-RU" altLang="ru-RU" sz="2400" dirty="0">
                <a:latin typeface="+mn-lt"/>
              </a:rPr>
            </a:br>
            <a:r>
              <a:rPr lang="ru-RU" altLang="ru-RU" sz="2400" dirty="0">
                <a:latin typeface="+mn-lt"/>
              </a:rPr>
              <a:t>-не придает товару социально и психологически значимой ценности, </a:t>
            </a:r>
            <a:br>
              <a:rPr lang="ru-RU" altLang="ru-RU" sz="2400" dirty="0">
                <a:latin typeface="+mn-lt"/>
              </a:rPr>
            </a:br>
            <a:r>
              <a:rPr lang="ru-RU" altLang="ru-RU" sz="2400" dirty="0">
                <a:latin typeface="+mn-lt"/>
              </a:rPr>
              <a:t/>
            </a:r>
            <a:br>
              <a:rPr lang="ru-RU" altLang="ru-RU" sz="2400" dirty="0">
                <a:latin typeface="+mn-lt"/>
              </a:rPr>
            </a:br>
            <a:r>
              <a:rPr lang="ru-RU" altLang="ru-RU" sz="2400" dirty="0">
                <a:latin typeface="+mn-lt"/>
              </a:rPr>
              <a:t>-не призывает потребителя купить вместе с товаром какое-либо качество нематериального свойства</a:t>
            </a:r>
            <a:r>
              <a:rPr lang="ru-RU" altLang="ru-RU" sz="3161" dirty="0">
                <a:latin typeface="+mn-lt"/>
              </a:rPr>
              <a:t>. </a:t>
            </a:r>
            <a:endParaRPr lang="ru-RU" altLang="ru-RU" sz="4016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10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8769" y="742952"/>
            <a:ext cx="8979181" cy="51054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Такая реклама просто развлекает потребителя, делает потребление товаров  эмоционально насыщенным (</a:t>
            </a:r>
            <a:r>
              <a:rPr lang="ru-RU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видеореклама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журнала «Т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-парк», торговых марок «Белый орел» и «Т</a:t>
            </a:r>
            <a:r>
              <a:rPr lang="en-US" alt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wix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»). </a:t>
            </a:r>
          </a:p>
        </p:txBody>
      </p:sp>
    </p:spTree>
    <p:extLst>
      <p:ext uri="{BB962C8B-B14F-4D97-AF65-F5344CB8AC3E}">
        <p14:creationId xmlns:p14="http://schemas.microsoft.com/office/powerpoint/2010/main" val="342416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55831" y="2524125"/>
            <a:ext cx="9216944" cy="1143000"/>
          </a:xfrm>
        </p:spPr>
        <p:txBody>
          <a:bodyPr/>
          <a:lstStyle/>
          <a:p>
            <a:pPr eaLnBrk="1" hangingPunct="1"/>
            <a:r>
              <a:rPr lang="ru-RU" altLang="ru-RU" sz="4000" b="1" dirty="0">
                <a:latin typeface="Arial" charset="0"/>
                <a:cs typeface="Arial" charset="0"/>
              </a:rPr>
              <a:t>Примеры аффективной стратегии</a:t>
            </a:r>
          </a:p>
        </p:txBody>
      </p:sp>
    </p:spTree>
    <p:extLst>
      <p:ext uri="{BB962C8B-B14F-4D97-AF65-F5344CB8AC3E}">
        <p14:creationId xmlns:p14="http://schemas.microsoft.com/office/powerpoint/2010/main" val="41137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2425" y="4851563"/>
            <a:ext cx="8448900" cy="1671799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1965" dirty="0">
                <a:latin typeface="+mn-lt"/>
              </a:rPr>
              <a:t/>
            </a:r>
            <a:br>
              <a:rPr lang="ru-RU" altLang="ru-RU" sz="1965" dirty="0">
                <a:latin typeface="+mn-lt"/>
              </a:rPr>
            </a:b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 потребителей вызывает состояние эмоциональной причастности и переноса приятных чувств, связанных с восприятием рекламы на товар.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326303"/>
            <a:ext cx="6033681" cy="452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3400" y="4628535"/>
            <a:ext cx="5519576" cy="1828800"/>
          </a:xfrm>
        </p:spPr>
        <p:txBody>
          <a:bodyPr/>
          <a:lstStyle/>
          <a:p>
            <a:pPr eaLnBrk="1" hangingPunct="1"/>
            <a:r>
              <a:rPr lang="ru-RU" altLang="ru-RU" sz="2400" dirty="0">
                <a:latin typeface="Arial" charset="0"/>
                <a:cs typeface="Arial" charset="0"/>
              </a:rPr>
              <a:t>Реклама конфет </a:t>
            </a:r>
            <a:r>
              <a:rPr lang="en-US" altLang="ru-RU" sz="2400" dirty="0">
                <a:latin typeface="Arial" charset="0"/>
                <a:cs typeface="Arial" charset="0"/>
              </a:rPr>
              <a:t>M&amp;M’</a:t>
            </a:r>
            <a:r>
              <a:rPr lang="ru-RU" altLang="ru-RU" sz="2400" dirty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92" y="495300"/>
            <a:ext cx="7822106" cy="439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3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81151" y="2810913"/>
            <a:ext cx="9220200" cy="5410200"/>
          </a:xfrm>
        </p:spPr>
        <p:txBody>
          <a:bodyPr/>
          <a:lstStyle/>
          <a:p>
            <a:pPr algn="just" eaLnBrk="1" hangingPunct="1"/>
            <a:r>
              <a:rPr lang="ru-RU" altLang="ru-RU" sz="2400" dirty="0">
                <a:latin typeface="Arial" charset="0"/>
                <a:cs typeface="Arial" charset="0"/>
              </a:rPr>
              <a:t>Компания «Эльдорадо» - крупнейшая сеть магазинов электроники и бытовой техники в России и ближнем зарубежье, принадлежащая международной финансовой группе </a:t>
            </a:r>
            <a:r>
              <a:rPr lang="en-US" altLang="ru-RU" sz="2400" dirty="0">
                <a:latin typeface="Arial" charset="0"/>
                <a:cs typeface="Arial" charset="0"/>
              </a:rPr>
              <a:t>PPF </a:t>
            </a:r>
            <a:r>
              <a:rPr lang="ru-RU" altLang="ru-RU" sz="2400" dirty="0">
                <a:latin typeface="Arial" charset="0"/>
                <a:cs typeface="Arial" charset="0"/>
              </a:rPr>
              <a:t>и Игорю Яковлеву.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257" y="238125"/>
            <a:ext cx="7158617" cy="440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3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00759" y="5025333"/>
            <a:ext cx="7075470" cy="2057400"/>
          </a:xfrm>
        </p:spPr>
        <p:txBody>
          <a:bodyPr/>
          <a:lstStyle/>
          <a:p>
            <a:pPr algn="l" eaLnBrk="1" hangingPunct="1"/>
            <a:r>
              <a:rPr lang="ru-RU" altLang="ru-RU" sz="2400" dirty="0">
                <a:latin typeface="Arial" charset="0"/>
                <a:cs typeface="Arial" charset="0"/>
              </a:rPr>
              <a:t>Использование юмора в рекламе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5" y="171450"/>
            <a:ext cx="3790950" cy="537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idx="1"/>
          </p:nvPr>
        </p:nvSpPr>
        <p:spPr>
          <a:xfrm>
            <a:off x="2397735" y="4474940"/>
            <a:ext cx="8070240" cy="160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 smtClean="0">
                <a:cs typeface="Arial" charset="0"/>
              </a:rPr>
              <a:t>Реклама региональных производителей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cs typeface="Arial" charset="0"/>
              </a:rPr>
              <a:t>Природная минеральная вода Аксинья. С элементом проекционной стратегии имиджа марки (Татьяна Котова)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735" y="406538"/>
            <a:ext cx="7756668" cy="387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2365156" y="1219202"/>
            <a:ext cx="7461692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Рационалистическая</a:t>
            </a:r>
            <a:endParaRPr lang="ru-RU" alt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опирается на реальные утилитарные свойства товара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доминирует вербальная информация</a:t>
            </a:r>
          </a:p>
          <a:p>
            <a:pPr eaLnBrk="1" hangingPunct="1">
              <a:buFontTx/>
              <a:buNone/>
            </a:pPr>
            <a:endParaRPr lang="ru-RU" altLang="ru-RU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84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2593573" y="1066802"/>
            <a:ext cx="7157134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2.Эмоциональная </a:t>
            </a:r>
            <a:r>
              <a:rPr lang="ru-RU" alt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(проекционная)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Char char="•"/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основывается на психологически значимых, часто воображаемых свойствах товара</a:t>
            </a:r>
            <a:r>
              <a:rPr lang="en-US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доминирует  невербальная (рекламные образы, музыка, общее стилевое решение) информация.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72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1951</Words>
  <Application>Microsoft Office PowerPoint</Application>
  <PresentationFormat>Широкоэкранный</PresentationFormat>
  <Paragraphs>201</Paragraphs>
  <Slides>79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79</vt:i4>
      </vt:variant>
    </vt:vector>
  </HeadingPairs>
  <TitlesOfParts>
    <vt:vector size="88" baseType="lpstr">
      <vt:lpstr>Arial</vt:lpstr>
      <vt:lpstr>Brush Script MT</vt:lpstr>
      <vt:lpstr>Calibri</vt:lpstr>
      <vt:lpstr>Comic Sans MS</vt:lpstr>
      <vt:lpstr>Constantia</vt:lpstr>
      <vt:lpstr>Franklin Gothic Book</vt:lpstr>
      <vt:lpstr>Rage Italic</vt:lpstr>
      <vt:lpstr>Times New Roman</vt:lpstr>
      <vt:lpstr>Кнопка</vt:lpstr>
      <vt:lpstr>   Творческие стратегии  в рекламе     </vt:lpstr>
      <vt:lpstr>1.Рациональные стратегии.  2. Проекционные стратегии.  </vt:lpstr>
      <vt:lpstr>Презентация PowerPoint</vt:lpstr>
      <vt:lpstr>Презентация PowerPoint</vt:lpstr>
      <vt:lpstr>Клиффорд</vt:lpstr>
      <vt:lpstr>Виды рекламных стратегий</vt:lpstr>
      <vt:lpstr>Презентация PowerPoint</vt:lpstr>
      <vt:lpstr>Презентация PowerPoint</vt:lpstr>
      <vt:lpstr>Презентация PowerPoint</vt:lpstr>
      <vt:lpstr>Стратегии рационалистического типа (антиконкурентные)</vt:lpstr>
      <vt:lpstr>Родовая стратегия</vt:lpstr>
      <vt:lpstr>Родовая стратегия</vt:lpstr>
      <vt:lpstr>Эффективность стратегии</vt:lpstr>
      <vt:lpstr>Презентация PowerPoint</vt:lpstr>
      <vt:lpstr>Примеры родовой стратегии</vt:lpstr>
      <vt:lpstr>Презентация PowerPoint</vt:lpstr>
      <vt:lpstr>Презентация PowerPoint</vt:lpstr>
      <vt:lpstr>Стратегия преимущества</vt:lpstr>
      <vt:lpstr>Презентация PowerPoint</vt:lpstr>
      <vt:lpstr>Стратегия преимущества (Модель Х. Рэнка)</vt:lpstr>
      <vt:lpstr>Презентация PowerPoint</vt:lpstr>
      <vt:lpstr>Примеры стратегии преимущества</vt:lpstr>
      <vt:lpstr> Реклама фирмы CLINIQUE построена на применении стратегии преимущества.  Товар не обладает УТП, но в то же время имеет свои преимущества.</vt:lpstr>
      <vt:lpstr>Реклама иллюстрирует преимущество принтеров «SUMSUNG» по сравнению с остальными, в виду более простого и удобного использования.</vt:lpstr>
      <vt:lpstr>Презентация PowerPoint</vt:lpstr>
      <vt:lpstr>Презентация PowerPoint</vt:lpstr>
      <vt:lpstr>Уникальное торговое предложение  Теория Россера Ривса, изложенная им в книге «Реальность в рекламе» (1961)   утверждение о том, что эффективная стратегия рекламирования должна удовлетворять трем основным условиям:</vt:lpstr>
      <vt:lpstr>Презентация PowerPoint</vt:lpstr>
      <vt:lpstr>Презентация PowerPoint</vt:lpstr>
      <vt:lpstr>Презентация PowerPoint</vt:lpstr>
      <vt:lpstr>Примеры стратегии УТП</vt:lpstr>
      <vt:lpstr>Атака на УТП конкурента</vt:lpstr>
      <vt:lpstr>Реклама предлагает уникальное торговое предложение – тушь с сывороткой, восстанавливающей ресницы. Реклама обещает, что ресницы станут более густыми и 80 % более длинными. УТП привлечет покупательниц</vt:lpstr>
      <vt:lpstr>Уникальность телевизоров в наличии технологии 3-д, доступной в домашних условиях</vt:lpstr>
      <vt:lpstr>Сосиски Семейная традиция. Новый продукт для всей семьи.  Содержит уникальное торговое предложение о том, что сосиски БЕЗ СОИ.</vt:lpstr>
      <vt:lpstr>Истинное УТП: утверждение основано на реальной характеристике  товара «Жизнь – твоя сцена. Играй.» отличающееся от многих других товаров в рамках данной товарной категории. 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Стратегия позиционирования  Позиционирование товара – это определение места данной торговой марки в ряду других марок определенной товарной категории. </vt:lpstr>
      <vt:lpstr>Презентация PowerPoint</vt:lpstr>
      <vt:lpstr>Основная задача – преодоление информационного и рекламного шума</vt:lpstr>
      <vt:lpstr>Основные приемы позиционирования (в узком смысле)</vt:lpstr>
      <vt:lpstr>Презентация PowerPoint</vt:lpstr>
      <vt:lpstr>Принципы успешной атаки на более сильного конкурента</vt:lpstr>
      <vt:lpstr>Примеры стратегии позиционирования</vt:lpstr>
      <vt:lpstr>Мы всего лишь № 2 На рынке сдачи автомобилей в аренду  (Знаменитая РК Avis) </vt:lpstr>
      <vt:lpstr>Презентация PowerPoint</vt:lpstr>
      <vt:lpstr>Презентация PowerPoint</vt:lpstr>
      <vt:lpstr>Стратегии проекционного типа</vt:lpstr>
      <vt:lpstr>Презентация PowerPoint</vt:lpstr>
      <vt:lpstr>Презентация PowerPoint</vt:lpstr>
      <vt:lpstr>Презентация PowerPoint</vt:lpstr>
      <vt:lpstr>Стратегия «имидж марки»  направлена на  психологическую дифференциацию людей. </vt:lpstr>
      <vt:lpstr>-товар становится символом определенного психологического типа человека -закрепляется за ТМ определенный стиль поведения  -манера держать себя и одеваться  -тип интерьера и пр. (Malboro) </vt:lpstr>
      <vt:lpstr>Примеры стратегии имидж-марки</vt:lpstr>
      <vt:lpstr>Презентация PowerPoint</vt:lpstr>
      <vt:lpstr>Реклама представляет собой иллюстрацию одежды «Roxy»</vt:lpstr>
      <vt:lpstr>Мысли в стиле Kiss! Я как кошка: мурлычу и реагирую на Kiss…Kiss Товар сигареты Kiss становится символом определенного типа человека, а именно если ты нежная как кошка, но при этом куришь, значит, ты обязательно обратишь внимание на сигареты под маркой Kiss. </vt:lpstr>
      <vt:lpstr>Презентация PowerPoint</vt:lpstr>
      <vt:lpstr>Презентация PowerPoint</vt:lpstr>
      <vt:lpstr>Стратегия «резонанс», сопереживания: - пробуждение личного опыта потребителя,  - актуализация его системы ценностей,  - наделение товара психологически значимым смыслом. </vt:lpstr>
      <vt:lpstr>В основе стратегии - теория эмпатии или сопереживания.   Создатели рекламы: - ставят себя на место потребителя  - говорят с разными ЦА на языке их потребностей или недостаточно осознанных желаний.</vt:lpstr>
      <vt:lpstr>Товар ассоциируется:   -счастливая семья, -счастливый роман, -успех,  -карьера. </vt:lpstr>
      <vt:lpstr>Презентация PowerPoint</vt:lpstr>
      <vt:lpstr>Примеры стратегии резонанс</vt:lpstr>
      <vt:lpstr>В данной рекламе используется стратегия резонанс, она аппелирует к воспоминаниям о фильмах 90-х годов. В частности фильма «Криминальное чтиво». Вызывает таким образом ностальгию.</vt:lpstr>
      <vt:lpstr>Изображение пляжа в рекламе радио «Relax» мысленно возвращает к летнему отдыху, тем самым, слушая радио «Relax», человек будет мысленно окунаться в атмосферу отдыха, безмятежности и расслабленности. </vt:lpstr>
      <vt:lpstr>Реклама опирается на прошлое</vt:lpstr>
      <vt:lpstr>Аффективная стратегия вызывает состояние эмоциональной причастности с товаром: -с помощью юмора,  -неожиданных поворотов рекламного сюжета,  -игры на многозначности слов и т.д.</vt:lpstr>
      <vt:lpstr> Аффективная стратегия  -не придает товару социально и психологически значимой ценности,   -не призывает потребителя купить вместе с товаром какое-либо качество нематериального свойства. </vt:lpstr>
      <vt:lpstr>Такая реклама просто развлекает потребителя, делает потребление товаров  эмоционально насыщенным (видеореклама журнала «ТV-парк», торговых марок «Белый орел» и «Тwix»). </vt:lpstr>
      <vt:lpstr>Примеры аффективной стратегии</vt:lpstr>
      <vt:lpstr> У потребителей вызывает состояние эмоциональной причастности и переноса приятных чувств, связанных с восприятием рекламы на товар. </vt:lpstr>
      <vt:lpstr>Реклама конфет M&amp;M’ </vt:lpstr>
      <vt:lpstr>Компания «Эльдорадо» - крупнейшая сеть магазинов электроники и бытовой техники в России и ближнем зарубежье, принадлежащая международной финансовой группе PPF и Игорю Яковлеву.</vt:lpstr>
      <vt:lpstr>Использование юмора в рекламе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ИиК</dc:creator>
  <cp:lastModifiedBy>Пользователь</cp:lastModifiedBy>
  <cp:revision>16</cp:revision>
  <dcterms:created xsi:type="dcterms:W3CDTF">2021-04-05T09:23:37Z</dcterms:created>
  <dcterms:modified xsi:type="dcterms:W3CDTF">2023-05-16T13:40:39Z</dcterms:modified>
</cp:coreProperties>
</file>